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25" r:id="rId5"/>
    <p:sldId id="326" r:id="rId6"/>
    <p:sldId id="327" r:id="rId7"/>
    <p:sldId id="328" r:id="rId8"/>
    <p:sldId id="329" r:id="rId9"/>
    <p:sldId id="330" r:id="rId10"/>
    <p:sldId id="332" r:id="rId11"/>
    <p:sldId id="333" r:id="rId12"/>
    <p:sldId id="331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F72"/>
    <a:srgbClr val="49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a Šiaulienė" userId="d3ba0eb3-2dd7-4e09-ac30-5d639cc416a7" providerId="ADAL" clId="{C4D31B66-7B2F-4EED-B2A2-B6963E37A6CD}"/>
    <pc:docChg chg="modSld">
      <pc:chgData name="Janina Šiaulienė" userId="d3ba0eb3-2dd7-4e09-ac30-5d639cc416a7" providerId="ADAL" clId="{C4D31B66-7B2F-4EED-B2A2-B6963E37A6CD}" dt="2022-03-23T19:52:56.986" v="5" actId="20577"/>
      <pc:docMkLst>
        <pc:docMk/>
      </pc:docMkLst>
      <pc:sldChg chg="modSp mod">
        <pc:chgData name="Janina Šiaulienė" userId="d3ba0eb3-2dd7-4e09-ac30-5d639cc416a7" providerId="ADAL" clId="{C4D31B66-7B2F-4EED-B2A2-B6963E37A6CD}" dt="2022-03-23T19:52:56.986" v="5" actId="20577"/>
        <pc:sldMkLst>
          <pc:docMk/>
          <pc:sldMk cId="4023106257" sldId="327"/>
        </pc:sldMkLst>
        <pc:graphicFrameChg chg="modGraphic">
          <ac:chgData name="Janina Šiaulienė" userId="d3ba0eb3-2dd7-4e09-ac30-5d639cc416a7" providerId="ADAL" clId="{C4D31B66-7B2F-4EED-B2A2-B6963E37A6CD}" dt="2022-03-23T19:52:51.333" v="3" actId="20577"/>
          <ac:graphicFrameMkLst>
            <pc:docMk/>
            <pc:sldMk cId="4023106257" sldId="327"/>
            <ac:graphicFrameMk id="4" creationId="{00000000-0000-0000-0000-000000000000}"/>
          </ac:graphicFrameMkLst>
        </pc:graphicFrameChg>
        <pc:graphicFrameChg chg="modGraphic">
          <ac:chgData name="Janina Šiaulienė" userId="d3ba0eb3-2dd7-4e09-ac30-5d639cc416a7" providerId="ADAL" clId="{C4D31B66-7B2F-4EED-B2A2-B6963E37A6CD}" dt="2022-03-23T19:52:56.986" v="5" actId="20577"/>
          <ac:graphicFrameMkLst>
            <pc:docMk/>
            <pc:sldMk cId="4023106257" sldId="327"/>
            <ac:graphicFrameMk id="10" creationId="{00000000-0000-0000-0000-000000000000}"/>
          </ac:graphicFrameMkLst>
        </pc:graphicFrameChg>
      </pc:sldChg>
    </pc:docChg>
  </pc:docChgLst>
  <pc:docChgLst>
    <pc:chgData name="Janina Šiaulienė" userId="d3ba0eb3-2dd7-4e09-ac30-5d639cc416a7" providerId="ADAL" clId="{5265E823-011B-4B38-AB15-C0BD5F0D95B7}"/>
    <pc:docChg chg="custSel modSld">
      <pc:chgData name="Janina Šiaulienė" userId="d3ba0eb3-2dd7-4e09-ac30-5d639cc416a7" providerId="ADAL" clId="{5265E823-011B-4B38-AB15-C0BD5F0D95B7}" dt="2022-03-23T20:08:48.824" v="43" actId="20577"/>
      <pc:docMkLst>
        <pc:docMk/>
      </pc:docMkLst>
      <pc:sldChg chg="modSp mod">
        <pc:chgData name="Janina Šiaulienė" userId="d3ba0eb3-2dd7-4e09-ac30-5d639cc416a7" providerId="ADAL" clId="{5265E823-011B-4B38-AB15-C0BD5F0D95B7}" dt="2022-03-23T20:08:08.699" v="6" actId="20577"/>
        <pc:sldMkLst>
          <pc:docMk/>
          <pc:sldMk cId="4023106257" sldId="327"/>
        </pc:sldMkLst>
        <pc:graphicFrameChg chg="modGraphic">
          <ac:chgData name="Janina Šiaulienė" userId="d3ba0eb3-2dd7-4e09-ac30-5d639cc416a7" providerId="ADAL" clId="{5265E823-011B-4B38-AB15-C0BD5F0D95B7}" dt="2022-03-23T20:08:08.699" v="6" actId="20577"/>
          <ac:graphicFrameMkLst>
            <pc:docMk/>
            <pc:sldMk cId="4023106257" sldId="327"/>
            <ac:graphicFrameMk id="10" creationId="{00000000-0000-0000-0000-000000000000}"/>
          </ac:graphicFrameMkLst>
        </pc:graphicFrameChg>
      </pc:sldChg>
      <pc:sldChg chg="modSp mod">
        <pc:chgData name="Janina Šiaulienė" userId="d3ba0eb3-2dd7-4e09-ac30-5d639cc416a7" providerId="ADAL" clId="{5265E823-011B-4B38-AB15-C0BD5F0D95B7}" dt="2022-03-23T20:08:48.824" v="43" actId="20577"/>
        <pc:sldMkLst>
          <pc:docMk/>
          <pc:sldMk cId="4115766687" sldId="329"/>
        </pc:sldMkLst>
        <pc:spChg chg="mod">
          <ac:chgData name="Janina Šiaulienė" userId="d3ba0eb3-2dd7-4e09-ac30-5d639cc416a7" providerId="ADAL" clId="{5265E823-011B-4B38-AB15-C0BD5F0D95B7}" dt="2022-03-23T20:08:28.296" v="31" actId="5793"/>
          <ac:spMkLst>
            <pc:docMk/>
            <pc:sldMk cId="4115766687" sldId="329"/>
            <ac:spMk id="3" creationId="{00000000-0000-0000-0000-000000000000}"/>
          </ac:spMkLst>
        </pc:spChg>
        <pc:spChg chg="mod">
          <ac:chgData name="Janina Šiaulienė" userId="d3ba0eb3-2dd7-4e09-ac30-5d639cc416a7" providerId="ADAL" clId="{5265E823-011B-4B38-AB15-C0BD5F0D95B7}" dt="2022-03-23T20:08:40.450" v="39" actId="20577"/>
          <ac:spMkLst>
            <pc:docMk/>
            <pc:sldMk cId="4115766687" sldId="329"/>
            <ac:spMk id="16" creationId="{00000000-0000-0000-0000-000000000000}"/>
          </ac:spMkLst>
        </pc:spChg>
        <pc:spChg chg="mod">
          <ac:chgData name="Janina Šiaulienė" userId="d3ba0eb3-2dd7-4e09-ac30-5d639cc416a7" providerId="ADAL" clId="{5265E823-011B-4B38-AB15-C0BD5F0D95B7}" dt="2022-03-23T20:08:48.824" v="43" actId="20577"/>
          <ac:spMkLst>
            <pc:docMk/>
            <pc:sldMk cId="4115766687" sldId="329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66784271609827"/>
          <c:y val="4.0754028289188483E-2"/>
          <c:w val="0.49830680524431564"/>
          <c:h val="0.918491943421622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BC-4579-B6D8-D60D89B872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BC-4579-B6D8-D60D89B872D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BC-4579-B6D8-D60D89B872D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BC-4579-B6D8-D60D89B872D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BC-4579-B6D8-D60D89B872D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BC-4579-B6D8-D60D89B872D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BC-4579-B6D8-D60D89B872D8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1BC-4579-B6D8-D60D89B872D8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1BC-4579-B6D8-D60D89B872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ordita" panose="020B0604020202020204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Lapas1!$B$1:$B$9</c:f>
              <c:strCache>
                <c:ptCount val="9"/>
                <c:pt idx="0">
                  <c:v>vyras</c:v>
                </c:pt>
                <c:pt idx="1">
                  <c:v>moteris</c:v>
                </c:pt>
                <c:pt idx="2">
                  <c:v>jaunimas 16-29 m.</c:v>
                </c:pt>
                <c:pt idx="3">
                  <c:v>asmenys 30-49 m.</c:v>
                </c:pt>
                <c:pt idx="4">
                  <c:v>asmenys 50-55 m.</c:v>
                </c:pt>
                <c:pt idx="5">
                  <c:v>asmenys višr 55 m.</c:v>
                </c:pt>
                <c:pt idx="6">
                  <c:v>aukštasis universitetinis</c:v>
                </c:pt>
                <c:pt idx="7">
                  <c:v>kvalifikuoti</c:v>
                </c:pt>
                <c:pt idx="8">
                  <c:v>be profesinio pasirengimo</c:v>
                </c:pt>
              </c:strCache>
            </c:strRef>
          </c:cat>
          <c:val>
            <c:numRef>
              <c:f>Lapas1!$C$1:$C$9</c:f>
              <c:numCache>
                <c:formatCode>General</c:formatCode>
                <c:ptCount val="9"/>
                <c:pt idx="0">
                  <c:v>6.9</c:v>
                </c:pt>
                <c:pt idx="1">
                  <c:v>93.2</c:v>
                </c:pt>
                <c:pt idx="2">
                  <c:v>18.8</c:v>
                </c:pt>
                <c:pt idx="3">
                  <c:v>65.3</c:v>
                </c:pt>
                <c:pt idx="4">
                  <c:v>7</c:v>
                </c:pt>
                <c:pt idx="5">
                  <c:v>9</c:v>
                </c:pt>
                <c:pt idx="6">
                  <c:v>40.1</c:v>
                </c:pt>
                <c:pt idx="7">
                  <c:v>22.3</c:v>
                </c:pt>
                <c:pt idx="8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1BC-4579-B6D8-D60D89B872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6"/>
        <c:axId val="-474643056"/>
        <c:axId val="-474641424"/>
      </c:barChart>
      <c:catAx>
        <c:axId val="-474643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ordita" panose="020B0604020202020204"/>
                <a:ea typeface="+mn-ea"/>
                <a:cs typeface="+mn-cs"/>
              </a:defRPr>
            </a:pPr>
            <a:endParaRPr lang="lt-LT"/>
          </a:p>
        </c:txPr>
        <c:crossAx val="-474641424"/>
        <c:crosses val="autoZero"/>
        <c:auto val="1"/>
        <c:lblAlgn val="ctr"/>
        <c:lblOffset val="100"/>
        <c:noMultiLvlLbl val="0"/>
      </c:catAx>
      <c:valAx>
        <c:axId val="-4746414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47464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41087710123897"/>
          <c:y val="0.11072971030001703"/>
          <c:w val="0.75170987930263755"/>
          <c:h val="0.825176432173764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Lapas1!$B$15:$B$18</c:f>
              <c:strCache>
                <c:ptCount val="4"/>
                <c:pt idx="0">
                  <c:v>paslaugos</c:v>
                </c:pt>
                <c:pt idx="1">
                  <c:v>pramonė</c:v>
                </c:pt>
                <c:pt idx="2">
                  <c:v>statyba</c:v>
                </c:pt>
                <c:pt idx="3">
                  <c:v>žemės ūkis</c:v>
                </c:pt>
              </c:strCache>
            </c:strRef>
          </c:cat>
          <c:val>
            <c:numRef>
              <c:f>Lapas1!$C$15:$C$18</c:f>
              <c:numCache>
                <c:formatCode>General</c:formatCode>
                <c:ptCount val="4"/>
                <c:pt idx="0">
                  <c:v>47.3</c:v>
                </c:pt>
                <c:pt idx="1">
                  <c:v>26.6</c:v>
                </c:pt>
                <c:pt idx="2">
                  <c:v>16.899999999999999</c:v>
                </c:pt>
                <c:pt idx="3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7-4CE6-AD5F-A5F149CCF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-587684304"/>
        <c:axId val="-587684848"/>
      </c:barChart>
      <c:catAx>
        <c:axId val="-587684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ordita" panose="020B0604020202020204"/>
                <a:ea typeface="+mn-ea"/>
                <a:cs typeface="+mn-cs"/>
              </a:defRPr>
            </a:pPr>
            <a:endParaRPr lang="lt-LT"/>
          </a:p>
        </c:txPr>
        <c:crossAx val="-587684848"/>
        <c:crosses val="autoZero"/>
        <c:auto val="1"/>
        <c:lblAlgn val="ctr"/>
        <c:lblOffset val="100"/>
        <c:noMultiLvlLbl val="0"/>
      </c:catAx>
      <c:valAx>
        <c:axId val="-58768484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58768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F83AE-37D2-9A4C-85A1-5F785337AA94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3251-BC3B-8542-89A6-48B1B34290E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293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8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907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0627D-2358-3944-ABB7-EBB07BBC4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A2913D-4DDF-224F-BC09-451D808B4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F77F9F-2DD7-E941-87DB-3B6F9AF3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75234E-7A3C-9647-A360-D334516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F48583-2ADA-E041-BF74-07229E6B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849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708EB-7693-1346-880A-2C3AFD61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488CD8-778B-EA48-B336-2553C36E6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194754-B18F-B241-B437-D69FEDBB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7A60AD-3ED2-7D4B-BAF2-B78C675B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1850EB-E276-FD46-85A2-8A913FFD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914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66FAA80-A704-944B-AD5E-1CFFDCE89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946E23-0F97-834E-9737-67705C9C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FC208-3D90-8B46-9C98-91E9A3BF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0C28F6-38D7-D84F-83A4-59AA5763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90602B-DC91-804E-B940-48AE2E5C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204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B2A6B-9C00-7F40-98B7-E4800D6B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10CCD7-FA58-B044-B78D-B2411DC0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6DF0C1-7194-C74F-BEE1-9BB08531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F910DB-90B4-D241-A663-ECC9F6B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CC7AF3-8501-F04E-92C4-3FE4E213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047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DD94A-D958-7A4F-99AD-70E990AC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C09FAF-24E9-914B-B92C-DB921D22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E1FF13-FACC-7F4A-963C-6EB0D974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4D53CF-9218-EC43-9218-9CD357B8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17AD5-6419-3540-89D2-59F68B3A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9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B3271-CC76-1548-A710-0A37020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D0EFC3-80A2-0442-89FB-4DAF2ED74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2132BC-F8BC-E543-BDD6-6FEA560AF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373E29-3E00-7344-A6D6-83DB2058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A0524A-EA52-3240-8E79-3B2B2C51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684566-E01F-194C-8EBA-CDF84C6A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44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87711-2D67-CD42-A106-64EA1F6B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CD98E1-C50F-8A42-9B04-82ADE9169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23F01F-AD46-E44F-B5FC-A42FED21B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261C034-B6F6-5742-8BE3-3D3FAEE37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1FAEEDA-B083-864A-AEC3-894B24FE1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2543B3-642D-EE47-8AF3-69678B7B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1C7ADE-F4A1-B844-AC6D-F8635665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55A8E1-CD5A-D042-A7A3-867C6753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676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9AEFC-8167-CB47-A376-9BA3DDA3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7232A32-1D7C-5B45-95C9-94D30DEF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D60CD3-2E48-F74B-89C0-79C59FF4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9E3E4E-A189-D34C-95E3-33A95391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3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7DBFF8-5E2A-7E46-AD2B-D8FC7FF3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4D55170-693D-AB48-B93C-45AD21E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7328B1-EB17-0E48-8654-A7C937C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1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47862-6920-F741-BCBF-6878B0FF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2D841A-000A-0C4F-8135-D8412CFB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191831-37B2-1B43-BFA2-6ABDFE660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F7B4C6-D8B6-9D4C-813A-537D9EBA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E9F70-32EB-C14E-902E-B1884CE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0AD9B1-495B-A24A-A064-955C9423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744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15E38-AF31-0342-80FF-A5C7C9C2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CA3F74-CAAD-D641-BBE9-6FB774046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BB26A8-E841-9A41-9C5F-D5A8B9140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DDCB51-9DD7-DF42-8690-DCD3365E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7EC9C8-7F38-E241-B6C2-EF3EF9BE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29E895-0732-B848-BDF1-81B69F1C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112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696C344-8218-9743-82E8-3C8ED3D5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3A0151-C4B9-3348-8282-1B999E03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270854-4FCE-5445-994D-2A49D8BFA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2EF2-4DDE-AE4B-8353-7E1F1EBB9B5A}" type="datetimeFigureOut">
              <a:rPr lang="x-none" smtClean="0"/>
              <a:t>2022-03-25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FB75D-4CC7-7F4D-8780-41B7EDA60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83EB45-BF50-BD46-99BE-0D2BFF5F4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A546-EF39-AB46-A4B1-18E3BFF569F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190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9807BA-81AB-6042-BD0B-A8FFE416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4"/>
          <a:stretch/>
        </p:blipFill>
        <p:spPr>
          <a:xfrm>
            <a:off x="1" y="0"/>
            <a:ext cx="12237606" cy="6939105"/>
          </a:xfrm>
          <a:prstGeom prst="rect">
            <a:avLst/>
          </a:prstGeom>
        </p:spPr>
      </p:pic>
      <p:sp>
        <p:nvSpPr>
          <p:cNvPr id="4" name="Google Shape;127;p24">
            <a:extLst>
              <a:ext uri="{FF2B5EF4-FFF2-40B4-BE49-F238E27FC236}">
                <a16:creationId xmlns="" xmlns:a16="http://schemas.microsoft.com/office/drawing/2014/main" id="{A0214CFD-A1AF-E140-BB1E-10EBB1868D4C}"/>
              </a:ext>
            </a:extLst>
          </p:cNvPr>
          <p:cNvSpPr/>
          <p:nvPr/>
        </p:nvSpPr>
        <p:spPr>
          <a:xfrm>
            <a:off x="-1" y="5880"/>
            <a:ext cx="12237607" cy="6940024"/>
          </a:xfrm>
          <a:custGeom>
            <a:avLst/>
            <a:gdLst/>
            <a:ahLst/>
            <a:cxnLst/>
            <a:rect l="l" t="t" r="r" b="b"/>
            <a:pathLst>
              <a:path w="12470130" h="6184900" extrusionOk="0">
                <a:moveTo>
                  <a:pt x="0" y="6184900"/>
                </a:moveTo>
                <a:lnTo>
                  <a:pt x="12469774" y="6184900"/>
                </a:lnTo>
                <a:lnTo>
                  <a:pt x="12469774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5" name="Google Shape;128;p24">
            <a:extLst>
              <a:ext uri="{FF2B5EF4-FFF2-40B4-BE49-F238E27FC236}">
                <a16:creationId xmlns="" xmlns:a16="http://schemas.microsoft.com/office/drawing/2014/main" id="{21DE10E9-77B9-1149-A3A9-A16D56B19235}"/>
              </a:ext>
            </a:extLst>
          </p:cNvPr>
          <p:cNvSpPr/>
          <p:nvPr/>
        </p:nvSpPr>
        <p:spPr>
          <a:xfrm>
            <a:off x="2292440" y="-81105"/>
            <a:ext cx="7518366" cy="589347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9;p24">
            <a:extLst>
              <a:ext uri="{FF2B5EF4-FFF2-40B4-BE49-F238E27FC236}">
                <a16:creationId xmlns=""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562896" y="1021296"/>
            <a:ext cx="7012059" cy="214962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>
                <a:solidFill>
                  <a:srgbClr val="49484A"/>
                </a:solidFill>
                <a:latin typeface="Gordita Medium" pitchFamily="2" charset="77"/>
                <a:cs typeface="Gordita Medium" pitchFamily="2" charset="77"/>
              </a:rPr>
              <a:t>Ukrainos karo pabėgėliai – aktuali informacija, darbo pasiūlymai, įdarbinimas  </a:t>
            </a:r>
            <a:endParaRPr lang="en-GB" sz="4400" dirty="0">
              <a:solidFill>
                <a:srgbClr val="49484A"/>
              </a:solidFill>
              <a:latin typeface="Gordita Medium" pitchFamily="2" charset="77"/>
              <a:cs typeface="Gordita Medium" pitchFamily="2" charset="77"/>
            </a:endParaRPr>
          </a:p>
        </p:txBody>
      </p:sp>
      <p:sp>
        <p:nvSpPr>
          <p:cNvPr id="7" name="Google Shape;130;p24">
            <a:extLst>
              <a:ext uri="{FF2B5EF4-FFF2-40B4-BE49-F238E27FC236}">
                <a16:creationId xmlns="" xmlns:a16="http://schemas.microsoft.com/office/drawing/2014/main" id="{6B74156E-534A-5F4D-AF41-4CC6B65DF2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45755" y="3550002"/>
            <a:ext cx="4114146" cy="6277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1800" dirty="0">
                <a:solidFill>
                  <a:srgbClr val="454545"/>
                </a:solidFill>
                <a:latin typeface="Gordita" pitchFamily="2" charset="77"/>
                <a:cs typeface="Gordita" pitchFamily="2" charset="77"/>
              </a:rPr>
              <a:t> </a:t>
            </a:r>
            <a:r>
              <a:rPr lang="lt-LT" sz="1800" dirty="0">
                <a:latin typeface="Gordita" pitchFamily="2" charset="77"/>
                <a:cs typeface="Gordita" pitchFamily="2" charset="77"/>
              </a:rPr>
              <a:t>Raimondas Šukys</a:t>
            </a:r>
            <a:r>
              <a:rPr lang="en-US" sz="1800" dirty="0">
                <a:latin typeface="Gordita" pitchFamily="2" charset="77"/>
                <a:cs typeface="Gordita" pitchFamily="2" charset="77"/>
              </a:rPr>
              <a:t>/ </a:t>
            </a:r>
            <a:r>
              <a:rPr lang="lt-LT" sz="1800" dirty="0">
                <a:latin typeface="Gordita" pitchFamily="2" charset="77"/>
                <a:cs typeface="Gordita" pitchFamily="2" charset="77"/>
              </a:rPr>
              <a:t>Šiaulių klientų aptarnavimo departamento direktorius</a:t>
            </a:r>
            <a:endParaRPr lang="en-US" sz="1800" dirty="0">
              <a:latin typeface="Gordita" pitchFamily="2" charset="77"/>
              <a:cs typeface="Gordita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6D8FF1DE-FC2B-2F42-B2D9-8E025F733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653" y="321525"/>
            <a:ext cx="1787255" cy="6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6631113" cy="801314"/>
          </a:xfrm>
        </p:spPr>
        <p:txBody>
          <a:bodyPr>
            <a:normAutofit/>
          </a:bodyPr>
          <a:lstStyle/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Registruotas nedarbas 2022/03/01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921973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12" name="Google Shape;128;p24"/>
          <p:cNvSpPr/>
          <p:nvPr/>
        </p:nvSpPr>
        <p:spPr>
          <a:xfrm>
            <a:off x="895025" y="1819526"/>
            <a:ext cx="3458034" cy="7829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67" tIns="64267" rIns="64267" bIns="64267" anchor="ctr" anchorCtr="0">
            <a:noAutofit/>
          </a:bodyPr>
          <a:lstStyle/>
          <a:p>
            <a:endParaRPr sz="2400"/>
          </a:p>
        </p:txBody>
      </p:sp>
      <p:sp>
        <p:nvSpPr>
          <p:cNvPr id="13" name="Stačiakampis 12"/>
          <p:cNvSpPr/>
          <p:nvPr/>
        </p:nvSpPr>
        <p:spPr>
          <a:xfrm>
            <a:off x="1080566" y="1862489"/>
            <a:ext cx="366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Šalyje – 10</a:t>
            </a:r>
            <a:r>
              <a:rPr lang="en-US" dirty="0">
                <a:latin typeface="Gordita" panose="020B0604020202020204" charset="-70"/>
                <a:cs typeface="Gordita" panose="020B0604020202020204" charset="-70"/>
              </a:rPr>
              <a:t>%</a:t>
            </a:r>
            <a:endParaRPr lang="lt-LT" dirty="0">
              <a:latin typeface="Gordita" panose="020B0604020202020204" charset="-70"/>
              <a:cs typeface="Gordita" panose="020B0604020202020204" charset="-70"/>
            </a:endParaRPr>
          </a:p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Darbo ieškančių – 17 4120 </a:t>
            </a:r>
          </a:p>
        </p:txBody>
      </p:sp>
      <p:sp>
        <p:nvSpPr>
          <p:cNvPr id="14" name="Google Shape;128;p24"/>
          <p:cNvSpPr/>
          <p:nvPr/>
        </p:nvSpPr>
        <p:spPr>
          <a:xfrm>
            <a:off x="895025" y="3339051"/>
            <a:ext cx="3458034" cy="7829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67" tIns="64267" rIns="64267" bIns="64267" anchor="ctr" anchorCtr="0">
            <a:noAutofit/>
          </a:bodyPr>
          <a:lstStyle/>
          <a:p>
            <a:endParaRPr sz="2400"/>
          </a:p>
        </p:txBody>
      </p:sp>
      <p:sp>
        <p:nvSpPr>
          <p:cNvPr id="15" name="Stačiakampis 14"/>
          <p:cNvSpPr/>
          <p:nvPr/>
        </p:nvSpPr>
        <p:spPr>
          <a:xfrm>
            <a:off x="835697" y="33599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Šiaulių KAD – 10,3</a:t>
            </a:r>
            <a:r>
              <a:rPr lang="en-US" dirty="0">
                <a:latin typeface="Gordita" panose="020B0604020202020204" charset="-70"/>
                <a:cs typeface="Gordita" panose="020B0604020202020204" charset="-70"/>
              </a:rPr>
              <a:t>%</a:t>
            </a:r>
            <a:endParaRPr lang="lt-LT" dirty="0">
              <a:latin typeface="Gordita" panose="020B0604020202020204" charset="-70"/>
              <a:cs typeface="Gordita" panose="020B0604020202020204" charset="-70"/>
            </a:endParaRPr>
          </a:p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Darbo ieškančių – 26 070  </a:t>
            </a:r>
          </a:p>
        </p:txBody>
      </p:sp>
      <p:sp>
        <p:nvSpPr>
          <p:cNvPr id="16" name="Google Shape;128;p24"/>
          <p:cNvSpPr/>
          <p:nvPr/>
        </p:nvSpPr>
        <p:spPr>
          <a:xfrm>
            <a:off x="895025" y="4308281"/>
            <a:ext cx="3458034" cy="7829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67" tIns="64267" rIns="64267" bIns="64267" anchor="ctr" anchorCtr="0">
            <a:noAutofit/>
          </a:bodyPr>
          <a:lstStyle/>
          <a:p>
            <a:endParaRPr sz="2400"/>
          </a:p>
        </p:txBody>
      </p:sp>
      <p:sp>
        <p:nvSpPr>
          <p:cNvPr id="17" name="Stačiakampis 16"/>
          <p:cNvSpPr/>
          <p:nvPr/>
        </p:nvSpPr>
        <p:spPr>
          <a:xfrm>
            <a:off x="895025" y="4388539"/>
            <a:ext cx="366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Šiaulių apskrityje – 9,7</a:t>
            </a:r>
            <a:r>
              <a:rPr lang="en-US" dirty="0">
                <a:latin typeface="Gordita" panose="020B0604020202020204" charset="-70"/>
                <a:cs typeface="Gordita" panose="020B0604020202020204" charset="-70"/>
              </a:rPr>
              <a:t>%</a:t>
            </a:r>
            <a:endParaRPr lang="lt-LT" dirty="0">
              <a:latin typeface="Gordita" panose="020B0604020202020204" charset="-70"/>
              <a:cs typeface="Gordita" panose="020B0604020202020204" charset="-70"/>
            </a:endParaRPr>
          </a:p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Darbo ieškančių – 15 478 </a:t>
            </a:r>
          </a:p>
        </p:txBody>
      </p:sp>
      <p:sp>
        <p:nvSpPr>
          <p:cNvPr id="19" name="Google Shape;128;p24"/>
          <p:cNvSpPr/>
          <p:nvPr/>
        </p:nvSpPr>
        <p:spPr>
          <a:xfrm>
            <a:off x="895025" y="5262003"/>
            <a:ext cx="3458034" cy="7829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67" tIns="64267" rIns="64267" bIns="64267" anchor="ctr" anchorCtr="0">
            <a:noAutofit/>
          </a:bodyPr>
          <a:lstStyle/>
          <a:p>
            <a:endParaRPr sz="2400"/>
          </a:p>
        </p:txBody>
      </p:sp>
      <p:sp>
        <p:nvSpPr>
          <p:cNvPr id="20" name="Stačiakampis 19"/>
          <p:cNvSpPr/>
          <p:nvPr/>
        </p:nvSpPr>
        <p:spPr>
          <a:xfrm>
            <a:off x="895025" y="5320609"/>
            <a:ext cx="3669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Šiaulių mieste bei rajone – 8,3</a:t>
            </a:r>
            <a:r>
              <a:rPr lang="en-US" dirty="0">
                <a:latin typeface="Gordita" panose="020B0604020202020204" charset="-70"/>
                <a:cs typeface="Gordita" panose="020B0604020202020204" charset="-70"/>
              </a:rPr>
              <a:t>%</a:t>
            </a:r>
            <a:endParaRPr lang="lt-LT" dirty="0">
              <a:latin typeface="Gordita" panose="020B0604020202020204" charset="-70"/>
              <a:cs typeface="Gordita" panose="020B0604020202020204" charset="-70"/>
            </a:endParaRPr>
          </a:p>
          <a:p>
            <a:r>
              <a:rPr lang="lt-LT" dirty="0">
                <a:latin typeface="Gordita" panose="020B0604020202020204" charset="-70"/>
                <a:cs typeface="Gordita" panose="020B0604020202020204" charset="-70"/>
              </a:rPr>
              <a:t>Darbo ieškančių – 7478</a:t>
            </a:r>
          </a:p>
        </p:txBody>
      </p:sp>
      <p:pic>
        <p:nvPicPr>
          <p:cNvPr id="23" name="Graphic 4">
            <a:extLst>
              <a:ext uri="{FF2B5EF4-FFF2-40B4-BE49-F238E27FC236}">
                <a16:creationId xmlns="" xmlns:a16="http://schemas.microsoft.com/office/drawing/2014/main" id="{4EDB6B3E-CCBC-4E16-9E32-40FD93E3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9230" y="2342268"/>
            <a:ext cx="6071907" cy="403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17267" y="1485512"/>
            <a:ext cx="54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Šiaulių klientų aptarnavimo departamento (Šiaulių KAD)</a:t>
            </a:r>
          </a:p>
          <a:p>
            <a:pPr algn="ctr"/>
            <a:r>
              <a:rPr lang="lt-LT" dirty="0"/>
              <a:t> aptarnaujama teritorija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338" y="2836447"/>
            <a:ext cx="368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u="sng" dirty="0">
                <a:solidFill>
                  <a:srgbClr val="00B050"/>
                </a:solidFill>
                <a:latin typeface="Gordita" panose="020B0604020202020204" charset="-70"/>
                <a:cs typeface="Gordita" panose="020B0604020202020204" charset="-70"/>
              </a:rPr>
              <a:t>Naujausi duomenys (</a:t>
            </a:r>
            <a:r>
              <a:rPr lang="lt-LT" u="sng" dirty="0" smtClean="0">
                <a:solidFill>
                  <a:srgbClr val="00B050"/>
                </a:solidFill>
                <a:latin typeface="Gordita" panose="020B0604020202020204" charset="-70"/>
                <a:cs typeface="Gordita" panose="020B0604020202020204" charset="-70"/>
              </a:rPr>
              <a:t>2022/03/24):</a:t>
            </a:r>
            <a:endParaRPr lang="lt-LT" u="sng" dirty="0">
              <a:solidFill>
                <a:srgbClr val="00B050"/>
              </a:solidFill>
              <a:latin typeface="Gordita" panose="020B0604020202020204" charset="-70"/>
              <a:cs typeface="Gordita" panose="020B0604020202020204" charset="-70"/>
            </a:endParaRPr>
          </a:p>
        </p:txBody>
      </p:sp>
      <p:pic>
        <p:nvPicPr>
          <p:cNvPr id="24" name="Paveikslėlis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37" y="3441125"/>
            <a:ext cx="28688" cy="14500"/>
          </a:xfrm>
          <a:prstGeom prst="rect">
            <a:avLst/>
          </a:prstGeom>
        </p:spPr>
      </p:pic>
      <p:sp>
        <p:nvSpPr>
          <p:cNvPr id="26" name="TextBox 95">
            <a:extLst>
              <a:ext uri="{FF2B5EF4-FFF2-40B4-BE49-F238E27FC236}">
                <a16:creationId xmlns="" xmlns:a16="http://schemas.microsoft.com/office/drawing/2014/main" id="{A9F48069-EBE1-4652-B45F-E0B6868172C8}"/>
              </a:ext>
            </a:extLst>
          </p:cNvPr>
          <p:cNvSpPr txBox="1"/>
          <p:nvPr/>
        </p:nvSpPr>
        <p:spPr>
          <a:xfrm>
            <a:off x="6019526" y="2724139"/>
            <a:ext cx="793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Mažeikiai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104">
            <a:extLst>
              <a:ext uri="{FF2B5EF4-FFF2-40B4-BE49-F238E27FC236}">
                <a16:creationId xmlns="" xmlns:a16="http://schemas.microsoft.com/office/drawing/2014/main" id="{AB0CEB24-3EED-49DB-8979-C041A8B119A8}"/>
              </a:ext>
            </a:extLst>
          </p:cNvPr>
          <p:cNvSpPr txBox="1"/>
          <p:nvPr/>
        </p:nvSpPr>
        <p:spPr>
          <a:xfrm>
            <a:off x="7243213" y="2737997"/>
            <a:ext cx="964935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00" kern="1200" dirty="0">
                <a:latin typeface="Gordita"/>
                <a:ea typeface="Times New Roman" panose="02020603050405020304" pitchFamily="18" charset="0"/>
                <a:cs typeface="Gordita"/>
              </a:rPr>
              <a:t>Naujoji </a:t>
            </a:r>
            <a:endParaRPr lang="lt-L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Akmenė</a:t>
            </a:r>
            <a:endParaRPr lang="lt-LT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179">
            <a:extLst>
              <a:ext uri="{FF2B5EF4-FFF2-40B4-BE49-F238E27FC236}">
                <a16:creationId xmlns="" xmlns:a16="http://schemas.microsoft.com/office/drawing/2014/main" id="{30A4278D-4AED-4542-8463-55EF38AA45DF}"/>
              </a:ext>
            </a:extLst>
          </p:cNvPr>
          <p:cNvSpPr txBox="1"/>
          <p:nvPr/>
        </p:nvSpPr>
        <p:spPr>
          <a:xfrm>
            <a:off x="9528770" y="2532760"/>
            <a:ext cx="705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100" kern="1200" dirty="0">
                <a:latin typeface="Gordita"/>
                <a:ea typeface="Times New Roman" panose="02020603050405020304" pitchFamily="18" charset="0"/>
                <a:cs typeface="Gordita"/>
              </a:rPr>
              <a:t>Joniškis</a:t>
            </a:r>
            <a:endParaRPr lang="lt-L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100">
            <a:extLst>
              <a:ext uri="{FF2B5EF4-FFF2-40B4-BE49-F238E27FC236}">
                <a16:creationId xmlns="" xmlns:a16="http://schemas.microsoft.com/office/drawing/2014/main" id="{9C21F6D8-71E8-4D41-86BD-E8083EC990C2}"/>
              </a:ext>
            </a:extLst>
          </p:cNvPr>
          <p:cNvSpPr txBox="1"/>
          <p:nvPr/>
        </p:nvSpPr>
        <p:spPr>
          <a:xfrm>
            <a:off x="9809492" y="3502027"/>
            <a:ext cx="876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Pakruojis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101">
            <a:extLst>
              <a:ext uri="{FF2B5EF4-FFF2-40B4-BE49-F238E27FC236}">
                <a16:creationId xmlns="" xmlns:a16="http://schemas.microsoft.com/office/drawing/2014/main" id="{5C21D466-00CC-4404-808A-0D0E5DD3C835}"/>
              </a:ext>
            </a:extLst>
          </p:cNvPr>
          <p:cNvSpPr txBox="1"/>
          <p:nvPr/>
        </p:nvSpPr>
        <p:spPr>
          <a:xfrm>
            <a:off x="9354555" y="4523409"/>
            <a:ext cx="12030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Radviliškis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237">
            <a:extLst>
              <a:ext uri="{FF2B5EF4-FFF2-40B4-BE49-F238E27FC236}">
                <a16:creationId xmlns="" xmlns:a16="http://schemas.microsoft.com/office/drawing/2014/main" id="{3467F853-DFD5-4695-B939-D313914496ED}"/>
              </a:ext>
            </a:extLst>
          </p:cNvPr>
          <p:cNvSpPr txBox="1"/>
          <p:nvPr/>
        </p:nvSpPr>
        <p:spPr>
          <a:xfrm>
            <a:off x="9845401" y="5773791"/>
            <a:ext cx="793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Kėdainiai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98">
            <a:extLst>
              <a:ext uri="{FF2B5EF4-FFF2-40B4-BE49-F238E27FC236}">
                <a16:creationId xmlns="" xmlns:a16="http://schemas.microsoft.com/office/drawing/2014/main" id="{1CF53D77-1D0D-4517-BEE5-1E78C0FF5D48}"/>
              </a:ext>
            </a:extLst>
          </p:cNvPr>
          <p:cNvSpPr txBox="1"/>
          <p:nvPr/>
        </p:nvSpPr>
        <p:spPr>
          <a:xfrm>
            <a:off x="7786817" y="5533765"/>
            <a:ext cx="926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Raseiniai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97">
            <a:extLst>
              <a:ext uri="{FF2B5EF4-FFF2-40B4-BE49-F238E27FC236}">
                <a16:creationId xmlns="" xmlns:a16="http://schemas.microsoft.com/office/drawing/2014/main" id="{4A521DDF-9FE7-4112-965A-18E1C49D6401}"/>
              </a:ext>
            </a:extLst>
          </p:cNvPr>
          <p:cNvSpPr txBox="1"/>
          <p:nvPr/>
        </p:nvSpPr>
        <p:spPr>
          <a:xfrm>
            <a:off x="6827607" y="4667495"/>
            <a:ext cx="8680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Kelmė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96">
            <a:extLst>
              <a:ext uri="{FF2B5EF4-FFF2-40B4-BE49-F238E27FC236}">
                <a16:creationId xmlns="" xmlns:a16="http://schemas.microsoft.com/office/drawing/2014/main" id="{7D8E78C6-8043-4442-BD1D-B51990D7A954}"/>
              </a:ext>
            </a:extLst>
          </p:cNvPr>
          <p:cNvSpPr txBox="1"/>
          <p:nvPr/>
        </p:nvSpPr>
        <p:spPr>
          <a:xfrm>
            <a:off x="6045505" y="3702985"/>
            <a:ext cx="76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Telšiai</a:t>
            </a:r>
            <a:endParaRPr lang="lt-LT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99">
            <a:extLst>
              <a:ext uri="{FF2B5EF4-FFF2-40B4-BE49-F238E27FC236}">
                <a16:creationId xmlns="" xmlns:a16="http://schemas.microsoft.com/office/drawing/2014/main" id="{D8802F6F-30D6-4708-B224-4ACDB359E73B}"/>
              </a:ext>
            </a:extLst>
          </p:cNvPr>
          <p:cNvSpPr txBox="1"/>
          <p:nvPr/>
        </p:nvSpPr>
        <p:spPr>
          <a:xfrm>
            <a:off x="7635947" y="3187788"/>
            <a:ext cx="1338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Šiaulių rajonas</a:t>
            </a:r>
            <a:endParaRPr lang="lt-L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99">
            <a:extLst>
              <a:ext uri="{FF2B5EF4-FFF2-40B4-BE49-F238E27FC236}">
                <a16:creationId xmlns="" xmlns:a16="http://schemas.microsoft.com/office/drawing/2014/main" id="{78D83397-ACEF-4613-819E-0ED8C6CA2316}"/>
              </a:ext>
            </a:extLst>
          </p:cNvPr>
          <p:cNvSpPr txBox="1"/>
          <p:nvPr/>
        </p:nvSpPr>
        <p:spPr>
          <a:xfrm>
            <a:off x="8455910" y="3654924"/>
            <a:ext cx="12232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Šiaulių</a:t>
            </a:r>
            <a:r>
              <a:rPr lang="lt-LT" sz="1100" kern="1200" dirty="0">
                <a:latin typeface="Gordita"/>
                <a:ea typeface="Times New Roman" panose="02020603050405020304" pitchFamily="18" charset="0"/>
                <a:cs typeface="Gordita"/>
              </a:rPr>
              <a:t> </a:t>
            </a:r>
            <a:r>
              <a:rPr lang="lt-LT" sz="1050" kern="1200" dirty="0">
                <a:latin typeface="Gordita"/>
                <a:ea typeface="Times New Roman" panose="02020603050405020304" pitchFamily="18" charset="0"/>
                <a:cs typeface="Gordita"/>
              </a:rPr>
              <a:t>miestas</a:t>
            </a:r>
            <a:endParaRPr lang="lt-L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Elbow Connector 13"/>
          <p:cNvCxnSpPr>
            <a:cxnSpLocks/>
          </p:cNvCxnSpPr>
          <p:nvPr/>
        </p:nvCxnSpPr>
        <p:spPr>
          <a:xfrm rot="10800000">
            <a:off x="5748152" y="2461380"/>
            <a:ext cx="594706" cy="50125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4826927" y="2339708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10,7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5271204" y="2339709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3234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35" name="Elbow Connector 13"/>
          <p:cNvCxnSpPr>
            <a:cxnSpLocks/>
          </p:cNvCxnSpPr>
          <p:nvPr/>
        </p:nvCxnSpPr>
        <p:spPr>
          <a:xfrm rot="10800000">
            <a:off x="5832978" y="3432463"/>
            <a:ext cx="594706" cy="50125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4925475" y="3310719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10,2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5355510" y="3310720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2487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43" name="Elbow Connector 13"/>
          <p:cNvCxnSpPr>
            <a:cxnSpLocks/>
          </p:cNvCxnSpPr>
          <p:nvPr/>
        </p:nvCxnSpPr>
        <p:spPr>
          <a:xfrm rot="10800000">
            <a:off x="6427684" y="4729722"/>
            <a:ext cx="1014286" cy="16808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5524291" y="4617453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13,3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5954326" y="4617454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1958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46" name="Elbow Connector 13"/>
          <p:cNvCxnSpPr>
            <a:cxnSpLocks/>
          </p:cNvCxnSpPr>
          <p:nvPr/>
        </p:nvCxnSpPr>
        <p:spPr>
          <a:xfrm rot="10800000">
            <a:off x="7397279" y="5575752"/>
            <a:ext cx="1014286" cy="16808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6479644" y="5481588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12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6923921" y="5481589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2210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49" name="Elbow Connector 13"/>
          <p:cNvCxnSpPr>
            <a:cxnSpLocks/>
          </p:cNvCxnSpPr>
          <p:nvPr/>
        </p:nvCxnSpPr>
        <p:spPr>
          <a:xfrm>
            <a:off x="10284825" y="6026601"/>
            <a:ext cx="910714" cy="24384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11006570" y="6127282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11,4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11450847" y="6127283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3062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52" name="Elbow Connector 13"/>
          <p:cNvCxnSpPr>
            <a:cxnSpLocks/>
          </p:cNvCxnSpPr>
          <p:nvPr/>
        </p:nvCxnSpPr>
        <p:spPr>
          <a:xfrm flipV="1">
            <a:off x="9993127" y="4540498"/>
            <a:ext cx="961443" cy="23682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10778424" y="4400297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11,5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11222701" y="4400298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2391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55" name="Elbow Connector 13"/>
          <p:cNvCxnSpPr>
            <a:cxnSpLocks/>
          </p:cNvCxnSpPr>
          <p:nvPr/>
        </p:nvCxnSpPr>
        <p:spPr>
          <a:xfrm flipV="1">
            <a:off x="10234096" y="3502988"/>
            <a:ext cx="961443" cy="23682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10891403" y="3365133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11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11335680" y="3365134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1213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58" name="Elbow Connector 13"/>
          <p:cNvCxnSpPr>
            <a:cxnSpLocks/>
          </p:cNvCxnSpPr>
          <p:nvPr/>
        </p:nvCxnSpPr>
        <p:spPr>
          <a:xfrm flipV="1">
            <a:off x="9816981" y="2566425"/>
            <a:ext cx="961443" cy="23682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10622358" y="2439129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11,7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11066635" y="2439130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1426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cxnSp>
        <p:nvCxnSpPr>
          <p:cNvPr id="61" name="Elbow Connector 13"/>
          <p:cNvCxnSpPr>
            <a:cxnSpLocks/>
          </p:cNvCxnSpPr>
          <p:nvPr/>
        </p:nvCxnSpPr>
        <p:spPr>
          <a:xfrm rot="16200000" flipV="1">
            <a:off x="7088557" y="2634473"/>
            <a:ext cx="494274" cy="14808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6858704" y="2192174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15,5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7265613" y="2192175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1659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8588802" y="3882954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7,7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9018751" y="3882953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4929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7670731" y="3416832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10,6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8102526" y="3416832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2744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02526" y="6391778"/>
            <a:ext cx="3014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Gordita" panose="020B0604020202020204" charset="-70"/>
                <a:cs typeface="Gordita" panose="020B0604020202020204" charset="-70"/>
              </a:rPr>
              <a:t>Šiaulių m. ir raj.  </a:t>
            </a:r>
            <a:endParaRPr lang="lt-LT" sz="1200" dirty="0">
              <a:latin typeface="Gordita" panose="020B0604020202020204" charset="-70"/>
              <a:cs typeface="Gordita" panose="020B0604020202020204" charset="-7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918824F-B31D-4ACC-892C-EE55879BAF59}"/>
              </a:ext>
            </a:extLst>
          </p:cNvPr>
          <p:cNvSpPr txBox="1"/>
          <p:nvPr/>
        </p:nvSpPr>
        <p:spPr>
          <a:xfrm>
            <a:off x="9234895" y="6407168"/>
            <a:ext cx="440687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8,5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CF69386-D732-480D-91B7-775353E2AE4A}"/>
              </a:ext>
            </a:extLst>
          </p:cNvPr>
          <p:cNvSpPr txBox="1"/>
          <p:nvPr/>
        </p:nvSpPr>
        <p:spPr>
          <a:xfrm>
            <a:off x="9674178" y="6407169"/>
            <a:ext cx="473358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1000" dirty="0" smtClean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7673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08F1CCC0-06F8-4DF6-8824-D7436EDAC7ED}"/>
              </a:ext>
            </a:extLst>
          </p:cNvPr>
          <p:cNvSpPr txBox="1"/>
          <p:nvPr/>
        </p:nvSpPr>
        <p:spPr>
          <a:xfrm>
            <a:off x="4564455" y="6104312"/>
            <a:ext cx="2022081" cy="246221"/>
          </a:xfrm>
          <a:prstGeom prst="rect">
            <a:avLst/>
          </a:prstGeom>
          <a:solidFill>
            <a:srgbClr val="24AC74"/>
          </a:solidFill>
        </p:spPr>
        <p:txBody>
          <a:bodyPr wrap="square" rtlCol="0">
            <a:spAutoFit/>
          </a:bodyPr>
          <a:lstStyle/>
          <a:p>
            <a:r>
              <a:rPr lang="lt-LT" sz="1000" dirty="0">
                <a:solidFill>
                  <a:srgbClr val="EDEDED"/>
                </a:solidFill>
                <a:latin typeface="Gordita" pitchFamily="50" charset="0"/>
                <a:cs typeface="Gordita" pitchFamily="50" charset="0"/>
              </a:rPr>
              <a:t>Registruotas nedarbas (proc.) </a:t>
            </a:r>
            <a:endParaRPr lang="en-GB" sz="1000" dirty="0">
              <a:solidFill>
                <a:srgbClr val="EDEDED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82EF683-FC57-40A3-870E-A83E7EDCA2D6}"/>
              </a:ext>
            </a:extLst>
          </p:cNvPr>
          <p:cNvSpPr txBox="1"/>
          <p:nvPr/>
        </p:nvSpPr>
        <p:spPr>
          <a:xfrm>
            <a:off x="6586536" y="6104312"/>
            <a:ext cx="2002266" cy="246221"/>
          </a:xfrm>
          <a:prstGeom prst="rect">
            <a:avLst/>
          </a:prstGeom>
          <a:solidFill>
            <a:srgbClr val="C9B5D8"/>
          </a:solidFill>
        </p:spPr>
        <p:txBody>
          <a:bodyPr wrap="square" rtlCol="0">
            <a:spAutoFit/>
          </a:bodyPr>
          <a:lstStyle/>
          <a:p>
            <a:r>
              <a:rPr lang="lt-LT" sz="1000" dirty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Registruota</a:t>
            </a:r>
            <a:r>
              <a:rPr lang="en-US" sz="1000" dirty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 </a:t>
            </a:r>
            <a:r>
              <a:rPr lang="lt-LT" sz="1000" dirty="0">
                <a:solidFill>
                  <a:srgbClr val="424245"/>
                </a:solidFill>
                <a:latin typeface="Gordita" pitchFamily="50" charset="0"/>
                <a:cs typeface="Gordita" pitchFamily="50" charset="0"/>
              </a:rPr>
              <a:t>bedarbių (sk.)</a:t>
            </a:r>
            <a:endParaRPr lang="en-GB" sz="1000" dirty="0">
              <a:solidFill>
                <a:srgbClr val="424245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6631113" cy="801314"/>
          </a:xfrm>
        </p:spPr>
        <p:txBody>
          <a:bodyPr>
            <a:normAutofit fontScale="90000"/>
          </a:bodyPr>
          <a:lstStyle/>
          <a:p>
            <a:r>
              <a:rPr lang="lt-LT" sz="3200" b="1" dirty="0"/>
              <a:t>Bendra statistinė informacija </a:t>
            </a:r>
            <a:r>
              <a:rPr lang="lt-LT" sz="3200" b="1" dirty="0" smtClean="0"/>
              <a:t>2022/03/24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50656"/>
              </p:ext>
            </p:extLst>
          </p:nvPr>
        </p:nvGraphicFramePr>
        <p:xfrm>
          <a:off x="205217" y="2369713"/>
          <a:ext cx="5770579" cy="3715395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521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9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31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dirty="0">
                          <a:effectLst/>
                          <a:latin typeface="Gordita"/>
                        </a:rPr>
                        <a:t>BENDRA UKRAINIEČIŲ STATISTIKA:</a:t>
                      </a:r>
                      <a:endParaRPr lang="lt-LT" sz="18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dirty="0" smtClean="0">
                          <a:effectLst/>
                          <a:latin typeface="Gordita"/>
                        </a:rPr>
                        <a:t>2022/03/24</a:t>
                      </a:r>
                      <a:endParaRPr lang="lt-LT" sz="18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285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užsiregistruota Ukrainos karo</a:t>
                      </a:r>
                      <a:r>
                        <a:rPr lang="lt-LT" sz="1400" b="0" baseline="0" dirty="0">
                          <a:effectLst/>
                          <a:latin typeface="Gordita"/>
                        </a:rPr>
                        <a:t> </a:t>
                      </a:r>
                      <a:r>
                        <a:rPr lang="lt-LT" sz="1400" b="0" dirty="0">
                          <a:effectLst/>
                          <a:latin typeface="Gordita"/>
                        </a:rPr>
                        <a:t>pabėgėlių,              </a:t>
                      </a:r>
                    </a:p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iš jų: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6</a:t>
                      </a:r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26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33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moterų</a:t>
                      </a:r>
                      <a:r>
                        <a:rPr lang="lt-LT" sz="1400" b="0" baseline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 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580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972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vyrų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46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asmenų  pareiškusių norą dirbti: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360</a:t>
                      </a:r>
                      <a:endParaRPr lang="lt-LT" sz="160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784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(unikalių) darbdavių skaičius, kurie registravo LDV: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175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registruota darbo vietų ukrainiečiams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412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išduota siūlymų/pasiūlymų į LDV: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199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įdarbinta, iš jų: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41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įdarbinta per UŽT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18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432">
                <a:tc>
                  <a:txBody>
                    <a:bodyPr/>
                    <a:lstStyle/>
                    <a:p>
                      <a:pPr fontAlgn="ctr"/>
                      <a:r>
                        <a:rPr lang="it-IT" sz="1400" b="0" dirty="0">
                          <a:effectLst/>
                          <a:latin typeface="Gordita"/>
                        </a:rPr>
                        <a:t>įdarbinta ne per UŽT (preliminarūs duomenys)</a:t>
                      </a:r>
                      <a:endParaRPr lang="it-I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23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Tiesioji jungtis 5"/>
          <p:cNvCxnSpPr/>
          <p:nvPr/>
        </p:nvCxnSpPr>
        <p:spPr>
          <a:xfrm>
            <a:off x="6117464" y="1275008"/>
            <a:ext cx="38637" cy="5293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8946" y="1811766"/>
            <a:ext cx="55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Gordita"/>
              </a:rPr>
              <a:t>Šiaulių klientų aptarnavimo departamento teritorijoje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17464" y="1811766"/>
            <a:ext cx="55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latin typeface="Gordita"/>
              </a:rPr>
              <a:t>Šiaulių mieste bei rajone</a:t>
            </a:r>
          </a:p>
        </p:txBody>
      </p:sp>
      <p:graphicFrame>
        <p:nvGraphicFramePr>
          <p:cNvPr id="10" name="Lentelė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0757"/>
              </p:ext>
            </p:extLst>
          </p:nvPr>
        </p:nvGraphicFramePr>
        <p:xfrm>
          <a:off x="6280745" y="2366990"/>
          <a:ext cx="5770579" cy="3715395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521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9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311"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dirty="0">
                          <a:effectLst/>
                          <a:latin typeface="Gordita"/>
                        </a:rPr>
                        <a:t>BENDRA UKRAINIEČIŲ STATISTIKA:</a:t>
                      </a:r>
                      <a:endParaRPr lang="lt-LT" sz="18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800" b="0" dirty="0" smtClean="0">
                          <a:effectLst/>
                          <a:latin typeface="Gordita"/>
                        </a:rPr>
                        <a:t>2022/03/24</a:t>
                      </a:r>
                      <a:endParaRPr lang="lt-LT" sz="18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285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užsiregistruota Ukrainos karo</a:t>
                      </a:r>
                      <a:r>
                        <a:rPr lang="lt-LT" sz="1400" b="0" baseline="0" dirty="0">
                          <a:effectLst/>
                          <a:latin typeface="Gordita"/>
                        </a:rPr>
                        <a:t> </a:t>
                      </a:r>
                      <a:r>
                        <a:rPr lang="lt-LT" sz="1400" b="0" dirty="0">
                          <a:effectLst/>
                          <a:latin typeface="Gordita"/>
                        </a:rPr>
                        <a:t>pabėgėlių,              </a:t>
                      </a:r>
                    </a:p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iš jų: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375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533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moterų</a:t>
                      </a:r>
                      <a:r>
                        <a:rPr lang="lt-LT" sz="1400" b="0" baseline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 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348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972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vyrų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27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asmenų  pareiškusių norą dirbti: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202</a:t>
                      </a:r>
                      <a:endParaRPr lang="lt-LT" sz="160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784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(unikalių) darbdavių skaičius, kurie registravo LDV: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70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registruota darbo vietų ukrainiečiams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209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išduota siūlymų/pasiūlymų į LDV: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solidFill>
                            <a:srgbClr val="000000"/>
                          </a:solidFill>
                          <a:effectLst/>
                          <a:latin typeface="Gordita"/>
                        </a:rPr>
                        <a:t>137</a:t>
                      </a:r>
                      <a:endParaRPr lang="lt-LT" sz="1600" b="1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Viso įdarbinta, iš jų: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30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3716">
                <a:tc>
                  <a:txBody>
                    <a:bodyPr/>
                    <a:lstStyle/>
                    <a:p>
                      <a:pPr fontAlgn="ctr"/>
                      <a:r>
                        <a:rPr lang="lt-LT" sz="1400" b="0" dirty="0">
                          <a:effectLst/>
                          <a:latin typeface="Gordita"/>
                        </a:rPr>
                        <a:t>įdarbinta per UŽT</a:t>
                      </a:r>
                      <a:endParaRPr lang="lt-L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12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432">
                <a:tc>
                  <a:txBody>
                    <a:bodyPr/>
                    <a:lstStyle/>
                    <a:p>
                      <a:pPr fontAlgn="ctr"/>
                      <a:r>
                        <a:rPr lang="it-IT" sz="1400" b="0" dirty="0">
                          <a:effectLst/>
                          <a:latin typeface="Gordita"/>
                        </a:rPr>
                        <a:t>įdarbinta ne per UŽT (preliminarūs duomenys)</a:t>
                      </a:r>
                      <a:endParaRPr lang="it-IT" sz="1400" b="0" dirty="0">
                        <a:solidFill>
                          <a:srgbClr val="000000"/>
                        </a:solidFill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dirty="0" smtClean="0">
                          <a:effectLst/>
                          <a:latin typeface="Gordita"/>
                        </a:rPr>
                        <a:t>18</a:t>
                      </a:r>
                      <a:r>
                        <a:rPr lang="lt-LT" sz="1600" b="0" dirty="0" smtClean="0">
                          <a:effectLst/>
                          <a:latin typeface="Gordita"/>
                        </a:rPr>
                        <a:t>*</a:t>
                      </a:r>
                      <a:endParaRPr lang="lt-LT" sz="1600" b="0" dirty="0">
                        <a:effectLst/>
                        <a:latin typeface="Gordita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218" y="6277970"/>
            <a:ext cx="564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Gordita" panose="020B0604020202020204"/>
              </a:rPr>
              <a:t>* Preliminarūs duomenys</a:t>
            </a:r>
            <a:endParaRPr lang="lt-LT" sz="1600" dirty="0">
              <a:latin typeface="Gordit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31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9881611" cy="801314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Užimtumo tarnyboje registruoto ukrainiečio portretas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0086" y="1418872"/>
            <a:ext cx="70705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700" b="1" dirty="0">
                <a:latin typeface="Gordita" panose="020B0604020202020204"/>
              </a:rPr>
              <a:t>Pagal profesijas</a:t>
            </a:r>
            <a:r>
              <a:rPr lang="lt-LT" sz="1700" dirty="0">
                <a:latin typeface="Gordita" panose="020B0604020202020204"/>
              </a:rPr>
              <a:t>: pedagogai, siuvėjai, pardavėjai, inžinieriai, statybininkai, vairuotojai, logistikos specialistai, medikai (įvairių sričių gydytojai, bendrosios praktikos slaugytojai), grožio specialistai (kirpėjai, manikiūrininkai);</a:t>
            </a:r>
          </a:p>
          <a:p>
            <a:endParaRPr lang="lt-LT" sz="1700" dirty="0">
              <a:latin typeface="Gordita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700" b="1" dirty="0">
                <a:latin typeface="Gordita" panose="020B0604020202020204"/>
              </a:rPr>
              <a:t>Vyraujantis pageidavimas darbui: </a:t>
            </a:r>
            <a:r>
              <a:rPr lang="lt-LT" sz="1700" u="sng" dirty="0">
                <a:latin typeface="Gordita" panose="020B0604020202020204"/>
              </a:rPr>
              <a:t>nekvalifikuotiems pagalbiniams darbams</a:t>
            </a:r>
            <a:r>
              <a:rPr lang="lt-LT" sz="1700" dirty="0">
                <a:latin typeface="Gordita" panose="020B0604020202020204"/>
              </a:rPr>
              <a:t> (pakuotojas, kiemsargis, valytojas, virtuvės darbininkas, indų plovėjas, prekybos salės darbuotojas ir pan.);</a:t>
            </a:r>
          </a:p>
          <a:p>
            <a:endParaRPr lang="lt-LT" sz="1700" dirty="0">
              <a:latin typeface="Gordita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700" b="1" dirty="0">
                <a:latin typeface="Gordita" panose="020B0604020202020204"/>
              </a:rPr>
              <a:t>Problemos:</a:t>
            </a:r>
            <a:r>
              <a:rPr lang="lt-LT" sz="1700" dirty="0">
                <a:latin typeface="Gordita" panose="020B0604020202020204"/>
              </a:rPr>
              <a:t> kalbos barjeras, diplomų pripažinimo ir neįgalumo nustatymo pagal LT įstatymus klausimas;</a:t>
            </a:r>
          </a:p>
          <a:p>
            <a:endParaRPr lang="lt-LT" sz="1700" dirty="0">
              <a:latin typeface="Gordita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700" b="1" dirty="0">
                <a:latin typeface="Gordita" panose="020B0604020202020204"/>
              </a:rPr>
              <a:t>Sunku padėti </a:t>
            </a:r>
            <a:r>
              <a:rPr lang="lt-LT" sz="1700" dirty="0">
                <a:latin typeface="Gordita" panose="020B0604020202020204"/>
              </a:rPr>
              <a:t>specifinių šakų mokytojams (ukrainiečių k., istorija), ekonomistams, buhalteriams, apskaitininkams, teisės specialistams, kadangi labai </a:t>
            </a:r>
            <a:r>
              <a:rPr lang="lt-LT" sz="1700" u="sng" dirty="0">
                <a:latin typeface="Gordita" panose="020B0604020202020204"/>
              </a:rPr>
              <a:t>skiriasi veiklos turinys;</a:t>
            </a:r>
          </a:p>
          <a:p>
            <a:endParaRPr lang="lt-LT" sz="1700" dirty="0">
              <a:latin typeface="Gordita" panose="020B0604020202020204"/>
            </a:endParaRPr>
          </a:p>
          <a:p>
            <a:r>
              <a:rPr lang="lt-LT" sz="1700" b="1" dirty="0">
                <a:latin typeface="Gordita" panose="020B0604020202020204"/>
              </a:rPr>
              <a:t>Išskirtinės profesijos: </a:t>
            </a:r>
            <a:r>
              <a:rPr lang="lt-LT" sz="1700" dirty="0">
                <a:latin typeface="Gordita" panose="020B0604020202020204"/>
              </a:rPr>
              <a:t>muzikantas (groja valtorna), jogos instruktorius, sporto treneris, mezgėjas virbalais, hidrotechnikas, vertėjas, dizaineris, liftininkas. </a:t>
            </a:r>
          </a:p>
          <a:p>
            <a:endParaRPr lang="lt-LT" sz="1700" dirty="0">
              <a:latin typeface="Gordita" panose="020B0604020202020204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103032" y="4883977"/>
            <a:ext cx="5027054" cy="13849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lt-LT" sz="1400" dirty="0">
                <a:latin typeface="Gordita" panose="020B0604020202020204"/>
              </a:rPr>
              <a:t>Apie </a:t>
            </a:r>
            <a:r>
              <a:rPr lang="lt-LT" sz="1400" b="1" dirty="0">
                <a:latin typeface="Gordita" panose="020B0604020202020204"/>
              </a:rPr>
              <a:t>40 proc. </a:t>
            </a:r>
            <a:r>
              <a:rPr lang="lt-LT" sz="1400" dirty="0">
                <a:latin typeface="Gordita" panose="020B0604020202020204"/>
              </a:rPr>
              <a:t>dar negali pradėti dirbti, nes turi buitinių problemų, reikia prižiūrėti mažamečius vaikus arba vyksta jų adaptaciją darželyje/mokykloje.</a:t>
            </a:r>
          </a:p>
          <a:p>
            <a:r>
              <a:rPr lang="lt-LT" sz="1400" dirty="0">
                <a:latin typeface="Gordita" panose="020B0604020202020204"/>
              </a:rPr>
              <a:t> </a:t>
            </a:r>
          </a:p>
          <a:p>
            <a:r>
              <a:rPr lang="lt-LT" sz="1400" dirty="0">
                <a:latin typeface="Gordita" panose="020B0604020202020204"/>
              </a:rPr>
              <a:t>Apie </a:t>
            </a:r>
            <a:r>
              <a:rPr lang="lt-LT" sz="1400" b="1" dirty="0">
                <a:latin typeface="Gordita" panose="020B0604020202020204"/>
              </a:rPr>
              <a:t>15-20 proc. </a:t>
            </a:r>
            <a:r>
              <a:rPr lang="lt-LT" sz="1400" dirty="0">
                <a:latin typeface="Gordita" panose="020B0604020202020204"/>
              </a:rPr>
              <a:t>užsiregistravusių nori pradėti dirbti nedelsiant.</a:t>
            </a:r>
            <a:endParaRPr lang="lt-LT" sz="1400" b="0" i="0" dirty="0">
              <a:effectLst/>
              <a:latin typeface="Gordita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965" y="2603982"/>
            <a:ext cx="9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Amžius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48960" y="3729916"/>
            <a:ext cx="149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Profesinis pasirengimas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4793" y="1589550"/>
            <a:ext cx="74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Lytis</a:t>
            </a:r>
          </a:p>
        </p:txBody>
      </p:sp>
      <p:graphicFrame>
        <p:nvGraphicFramePr>
          <p:cNvPr id="10" name="Diagram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34102"/>
              </p:ext>
            </p:extLst>
          </p:nvPr>
        </p:nvGraphicFramePr>
        <p:xfrm>
          <a:off x="541236" y="1414009"/>
          <a:ext cx="4740447" cy="342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73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6631113" cy="801314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Gordita" panose="020B0604020202020204" charset="-70"/>
                <a:cs typeface="Gordita" panose="020B0604020202020204" charset="-70"/>
              </a:rPr>
              <a:t>Laisvos darbo vietos </a:t>
            </a:r>
            <a:r>
              <a:rPr lang="lt-LT" sz="3200" dirty="0" smtClean="0">
                <a:latin typeface="Gordita" panose="020B0604020202020204" charset="-70"/>
                <a:cs typeface="Gordita" panose="020B0604020202020204" charset="-70"/>
              </a:rPr>
              <a:t>2022/03/24  </a:t>
            </a:r>
            <a:endParaRPr lang="en-US" sz="3600" dirty="0">
              <a:latin typeface="Gordita" panose="020B0604020202020204" charset="-70"/>
              <a:cs typeface="Gordita" panose="020B0604020202020204" charset="-7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53" y="1297086"/>
            <a:ext cx="6037818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lt-LT" sz="1600" dirty="0">
                <a:latin typeface="Gordita" panose="020B0604020202020204"/>
              </a:rPr>
              <a:t>Šiaulių klientų aptarnavimo departamento aptarnaujamoje teritorijoje registruota 3360 laisvų darbo vietų. Šiauliuose – 2326.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5370" y="1297086"/>
            <a:ext cx="5940152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Gordita" panose="020B0604020202020204"/>
              </a:rPr>
              <a:t>2022/03/24 </a:t>
            </a:r>
            <a:r>
              <a:rPr lang="lt-LT" sz="1600" dirty="0">
                <a:latin typeface="Gordita" panose="020B0604020202020204"/>
              </a:rPr>
              <a:t>Šiaulių mieste bei rajone </a:t>
            </a:r>
            <a:r>
              <a:rPr lang="lt-LT" sz="1600" b="1" dirty="0" smtClean="0">
                <a:solidFill>
                  <a:srgbClr val="00B050"/>
                </a:solidFill>
                <a:latin typeface="Gordita" panose="020B0604020202020204"/>
              </a:rPr>
              <a:t>80</a:t>
            </a:r>
            <a:r>
              <a:rPr lang="lt-LT" sz="1600" dirty="0" smtClean="0">
                <a:latin typeface="Gordita" panose="020B0604020202020204"/>
              </a:rPr>
              <a:t> darbdavių </a:t>
            </a:r>
            <a:r>
              <a:rPr lang="lt-LT" sz="1600" dirty="0">
                <a:latin typeface="Gordita" panose="020B0604020202020204"/>
              </a:rPr>
              <a:t>registravo </a:t>
            </a:r>
            <a:r>
              <a:rPr lang="lt-LT" sz="1600" b="1" dirty="0" smtClean="0">
                <a:solidFill>
                  <a:srgbClr val="00B050"/>
                </a:solidFill>
                <a:latin typeface="Gordita" panose="020B0604020202020204"/>
              </a:rPr>
              <a:t>209</a:t>
            </a:r>
            <a:r>
              <a:rPr lang="lt-LT" sz="1600" dirty="0" smtClean="0">
                <a:latin typeface="Gordita" panose="020B0604020202020204"/>
              </a:rPr>
              <a:t> </a:t>
            </a:r>
            <a:r>
              <a:rPr lang="lt-LT" sz="1600" dirty="0">
                <a:latin typeface="Gordita" panose="020B0604020202020204"/>
              </a:rPr>
              <a:t>darbo pasiūlymus ukrainiečiams </a:t>
            </a:r>
          </a:p>
        </p:txBody>
      </p:sp>
      <p:graphicFrame>
        <p:nvGraphicFramePr>
          <p:cNvPr id="19" name="Lentelė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36028"/>
              </p:ext>
            </p:extLst>
          </p:nvPr>
        </p:nvGraphicFramePr>
        <p:xfrm>
          <a:off x="6145369" y="2089480"/>
          <a:ext cx="5677211" cy="3697605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058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8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t-LT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Gordita" panose="020B0604020202020204"/>
                        </a:rPr>
                        <a:t>Profesija *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Gordita" panose="020B0604020202020204"/>
                        </a:rPr>
                        <a:t>Proc.</a:t>
                      </a:r>
                      <a:r>
                        <a:rPr lang="lt-LT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Gordita" panose="020B0604020202020204"/>
                        </a:rPr>
                        <a:t> nuo visų darbo pasiūlymų</a:t>
                      </a:r>
                      <a:endParaRPr lang="lt-LT" sz="12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Siuvėjas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11,6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Valytojas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7,3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Virėjas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6,7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Automatinių linijų derintojas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6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Taksi vairuotojas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6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Nekvalifikuotas apdirbimo pramonės darbininkas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4,3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Pakuotojas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4,3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Barmenas padavėjas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3,7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Pagalbinis darbininkas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3,7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Medinių atraminių konstrukcijų darbininkas {statyba}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3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Nekvalifikuotas augalininkystės ūkio darbininkas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3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Automobilių šaltkalvis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2,4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 dirty="0">
                          <a:effectLst/>
                          <a:latin typeface="Gordita" panose="020B0604020202020204"/>
                        </a:rPr>
                        <a:t>Elektrikas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2,4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>
                          <a:effectLst/>
                          <a:latin typeface="Gordita" panose="020B0604020202020204"/>
                        </a:rPr>
                        <a:t>Elektrotechnikas</a:t>
                      </a:r>
                      <a:endParaRPr lang="lt-LT" sz="1300" b="0" i="0" u="none" strike="noStrike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2,4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>
                          <a:effectLst/>
                          <a:latin typeface="Gordita" panose="020B0604020202020204"/>
                        </a:rPr>
                        <a:t>Kepėjas</a:t>
                      </a:r>
                      <a:endParaRPr lang="lt-LT" sz="1300" b="0" i="0" u="none" strike="noStrike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2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300" b="0" u="none" strike="noStrike">
                          <a:effectLst/>
                          <a:latin typeface="Gordita" panose="020B0604020202020204"/>
                        </a:rPr>
                        <a:t>Plataus profilio statybininkas</a:t>
                      </a:r>
                      <a:endParaRPr lang="lt-LT" sz="1300" b="0" i="0" u="none" strike="noStrike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dirty="0">
                          <a:solidFill>
                            <a:schemeClr val="dk1"/>
                          </a:solidFill>
                          <a:effectLst/>
                          <a:latin typeface="Gordita" panose="020B0604020202020204"/>
                        </a:rPr>
                        <a:t>2</a:t>
                      </a:r>
                      <a:endParaRPr lang="lt-LT" sz="13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552" y="3335081"/>
            <a:ext cx="59401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rgbClr val="00B050"/>
                </a:solidFill>
                <a:latin typeface="Gordita" panose="020B0604020202020204"/>
              </a:rPr>
              <a:t>Perspektyviausi darbdaviai, kurių darbo vietos galimai bus užpildytos Ukrainos karo pabėgėlių (moterų):</a:t>
            </a:r>
          </a:p>
          <a:p>
            <a:endParaRPr lang="lt-LT" sz="1000" dirty="0">
              <a:solidFill>
                <a:srgbClr val="00B050"/>
              </a:solidFill>
              <a:latin typeface="Gordit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latin typeface="Gordita" panose="020B0604020202020204"/>
              </a:rPr>
              <a:t>UAB NMF </a:t>
            </a:r>
            <a:r>
              <a:rPr lang="lt-LT" sz="1400" dirty="0" err="1">
                <a:latin typeface="Gordita" panose="020B0604020202020204"/>
              </a:rPr>
              <a:t>Porolon</a:t>
            </a:r>
            <a:r>
              <a:rPr lang="lt-LT" sz="1400" dirty="0">
                <a:latin typeface="Gordita" panose="020B0604020202020204"/>
              </a:rPr>
              <a:t> (galiojančios 27 darbo vietos) (pramonės sektorius: pakuotojas, siuvėjas, automatinių linijų derintojas);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latin typeface="Gordita" panose="020B0604020202020204"/>
              </a:rPr>
              <a:t>UAB "</a:t>
            </a:r>
            <a:r>
              <a:rPr lang="lt-LT" sz="1400" dirty="0" err="1">
                <a:latin typeface="Gordita" panose="020B0604020202020204"/>
              </a:rPr>
              <a:t>Avicula</a:t>
            </a:r>
            <a:r>
              <a:rPr lang="lt-LT" sz="1400" dirty="0">
                <a:latin typeface="Gordita" panose="020B0604020202020204"/>
              </a:rPr>
              <a:t>"/UAB "</a:t>
            </a:r>
            <a:r>
              <a:rPr lang="lt-LT" sz="1400" dirty="0" err="1">
                <a:latin typeface="Gordita" panose="020B0604020202020204"/>
              </a:rPr>
              <a:t>Grilita</a:t>
            </a:r>
            <a:r>
              <a:rPr lang="lt-LT" sz="1400" dirty="0">
                <a:latin typeface="Gordita" panose="020B0604020202020204"/>
              </a:rPr>
              <a:t>" /MB "</a:t>
            </a:r>
            <a:r>
              <a:rPr lang="lt-LT" sz="1400" dirty="0" err="1">
                <a:latin typeface="Gordita" panose="020B0604020202020204"/>
              </a:rPr>
              <a:t>Lavandula</a:t>
            </a:r>
            <a:r>
              <a:rPr lang="lt-LT" sz="1400" dirty="0">
                <a:latin typeface="Gordita" panose="020B0604020202020204"/>
              </a:rPr>
              <a:t>„ /UAB "Senasis PAVENTYS"/  UAB "</a:t>
            </a:r>
            <a:r>
              <a:rPr lang="lt-LT" sz="1400" dirty="0" err="1">
                <a:latin typeface="Gordita" panose="020B0604020202020204"/>
              </a:rPr>
              <a:t>Lasida</a:t>
            </a:r>
            <a:r>
              <a:rPr lang="lt-LT" sz="1400" dirty="0">
                <a:latin typeface="Gordita" panose="020B0604020202020204"/>
              </a:rPr>
              <a:t>"(visuomeninis maitinimas: virėjas, barmenas padavėjas, kepėjas, konditeris, pagalbinis virtuvės darbininkas);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latin typeface="Gordita" panose="020B0604020202020204"/>
              </a:rPr>
              <a:t>UAB "</a:t>
            </a:r>
            <a:r>
              <a:rPr lang="lt-LT" sz="1400" dirty="0" err="1">
                <a:latin typeface="Gordita" panose="020B0604020202020204"/>
              </a:rPr>
              <a:t>Sintuva</a:t>
            </a:r>
            <a:r>
              <a:rPr lang="lt-LT" sz="1400" dirty="0">
                <a:latin typeface="Gordita" panose="020B0604020202020204"/>
              </a:rPr>
              <a:t>" /UAB "</a:t>
            </a:r>
            <a:r>
              <a:rPr lang="lt-LT" sz="1400" dirty="0" err="1">
                <a:latin typeface="Gordita" panose="020B0604020202020204"/>
              </a:rPr>
              <a:t>Vilmers</a:t>
            </a:r>
            <a:r>
              <a:rPr lang="lt-LT" sz="1400" dirty="0">
                <a:latin typeface="Gordita" panose="020B0604020202020204"/>
              </a:rPr>
              <a:t>„ /UAB "</a:t>
            </a:r>
            <a:r>
              <a:rPr lang="lt-LT" sz="1400" dirty="0" err="1">
                <a:latin typeface="Gordita" panose="020B0604020202020204"/>
              </a:rPr>
              <a:t>Redavaite</a:t>
            </a:r>
            <a:r>
              <a:rPr lang="lt-LT" sz="1400" dirty="0">
                <a:latin typeface="Gordita" panose="020B0604020202020204"/>
              </a:rPr>
              <a:t>" /UAB "Savitas stilius"/ UAB "</a:t>
            </a:r>
            <a:r>
              <a:rPr lang="lt-LT" sz="1400" dirty="0" err="1">
                <a:latin typeface="Gordita" panose="020B0604020202020204"/>
              </a:rPr>
              <a:t>Modestina</a:t>
            </a:r>
            <a:r>
              <a:rPr lang="lt-LT" sz="1400" dirty="0">
                <a:latin typeface="Gordita" panose="020B0604020202020204"/>
              </a:rPr>
              <a:t> ir ko" /UAB "</a:t>
            </a:r>
            <a:r>
              <a:rPr lang="lt-LT" sz="1400" dirty="0" err="1">
                <a:latin typeface="Gordita" panose="020B0604020202020204"/>
              </a:rPr>
              <a:t>Aderlita</a:t>
            </a:r>
            <a:r>
              <a:rPr lang="lt-LT" sz="1400" dirty="0">
                <a:latin typeface="Gordita" panose="020B0604020202020204"/>
              </a:rPr>
              <a:t>„ /UAB Siuvimo namai (aptarnavimas - siuvėjas)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latin typeface="Gordita" panose="020B0604020202020204"/>
              </a:rPr>
              <a:t>Prekybos centrai: "IKI", "NORFOS MAŽMENA", MAXIMA (paslaugos: prekybos salės darbuotojas, valytojas);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1400" dirty="0">
                <a:latin typeface="Gordita" panose="020B0604020202020204"/>
              </a:rPr>
              <a:t>VšĮ "Senolių namai</a:t>
            </a:r>
            <a:r>
              <a:rPr lang="lt-LT" sz="1400" dirty="0" smtClean="0">
                <a:latin typeface="Gordita" panose="020B0604020202020204"/>
              </a:rPr>
              <a:t>": </a:t>
            </a:r>
            <a:r>
              <a:rPr lang="lt-LT" sz="1400" dirty="0">
                <a:latin typeface="Gordita" panose="020B0604020202020204"/>
              </a:rPr>
              <a:t>socialinio darbuotojo padėjėjas. </a:t>
            </a:r>
          </a:p>
        </p:txBody>
      </p:sp>
      <p:graphicFrame>
        <p:nvGraphicFramePr>
          <p:cNvPr id="22" name="Diagrama 21"/>
          <p:cNvGraphicFramePr>
            <a:graphicFrameLocks/>
          </p:cNvGraphicFramePr>
          <p:nvPr/>
        </p:nvGraphicFramePr>
        <p:xfrm>
          <a:off x="0" y="1813795"/>
          <a:ext cx="4742440" cy="14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47705" y="5846745"/>
            <a:ext cx="5677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 smtClean="0">
                <a:latin typeface="Gordita" panose="020B0604020202020204"/>
              </a:rPr>
              <a:t>* Darbo vietų trūkumas moterims</a:t>
            </a:r>
            <a:endParaRPr lang="lt-LT" sz="1600" dirty="0">
              <a:latin typeface="Gordit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157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8954332" cy="801314"/>
          </a:xfrm>
        </p:spPr>
        <p:txBody>
          <a:bodyPr>
            <a:normAutofit fontScale="90000"/>
          </a:bodyPr>
          <a:lstStyle/>
          <a:p>
            <a:r>
              <a:rPr lang="lt-LT" sz="3200" dirty="0">
                <a:latin typeface="Gordita" panose="020B0604020202020204" charset="-70"/>
                <a:cs typeface="Gordita" panose="020B0604020202020204" charset="-70"/>
              </a:rPr>
              <a:t>Išduoti pasiūlymai įsidarbinti/jau dirbantys </a:t>
            </a:r>
            <a:r>
              <a:rPr lang="lt-LT" sz="3200" dirty="0" smtClean="0">
                <a:latin typeface="Gordita" panose="020B0604020202020204" charset="-70"/>
                <a:cs typeface="Gordita" panose="020B0604020202020204" charset="-70"/>
              </a:rPr>
              <a:t>2022/03/24 </a:t>
            </a:r>
            <a:endParaRPr lang="en-US" sz="3600" dirty="0">
              <a:latin typeface="Gordita" panose="020B0604020202020204" charset="-70"/>
              <a:cs typeface="Gordita" panose="020B0604020202020204" charset="-7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447736" y="1346778"/>
            <a:ext cx="5540940" cy="64633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lt-LT" dirty="0">
                <a:latin typeface="Gordita" panose="020B0604020202020204"/>
              </a:rPr>
              <a:t>Šiaulių klientų aptarnavimo departamento aptarnaujamoje išduoti </a:t>
            </a:r>
            <a:r>
              <a:rPr lang="lt-LT" dirty="0" smtClean="0">
                <a:latin typeface="Gordita" panose="020B0604020202020204"/>
              </a:rPr>
              <a:t>199 </a:t>
            </a:r>
            <a:r>
              <a:rPr lang="lt-LT" dirty="0">
                <a:latin typeface="Gordita" panose="020B0604020202020204"/>
              </a:rPr>
              <a:t>pasiūlymai įsidarbinti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320755" y="2250420"/>
            <a:ext cx="486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Gordita" panose="020B0604020202020204"/>
              </a:rPr>
              <a:t>Šiaulių mieste bei rajone išduoti </a:t>
            </a:r>
            <a:r>
              <a:rPr lang="lt-LT" dirty="0" smtClean="0">
                <a:latin typeface="Gordita" panose="020B0604020202020204"/>
              </a:rPr>
              <a:t>137 pasiūlymai įsidarbinti:</a:t>
            </a:r>
            <a:endParaRPr lang="lt-LT" dirty="0">
              <a:latin typeface="Gordita" panose="020B0604020202020204"/>
            </a:endParaRPr>
          </a:p>
        </p:txBody>
      </p:sp>
      <p:graphicFrame>
        <p:nvGraphicFramePr>
          <p:cNvPr id="6" name="Lentelė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40467"/>
              </p:ext>
            </p:extLst>
          </p:nvPr>
        </p:nvGraphicFramePr>
        <p:xfrm>
          <a:off x="392707" y="2926023"/>
          <a:ext cx="4716692" cy="3293745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716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>
                          <a:effectLst/>
                          <a:latin typeface="Gordita" panose="020B0604020202020204"/>
                        </a:rPr>
                        <a:t>Profesija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Prekybos salės darbuotojas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Pagalbinis virtuvės darbininkas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Virėjas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Pakuotojas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Pagalbinis darbininkas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Siuvėjas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Valytojas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Logistikos specialistas [vadybininkas]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Vaistininkas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Gydytojas odontologas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Psichikos sveikatos slaugytojas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u="none" strike="noStrike" dirty="0">
                          <a:effectLst/>
                          <a:latin typeface="Gordita" panose="020B0604020202020204"/>
                        </a:rPr>
                        <a:t>Dizaineris maketuotojas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Stačiakampis 9"/>
          <p:cNvSpPr/>
          <p:nvPr/>
        </p:nvSpPr>
        <p:spPr>
          <a:xfrm>
            <a:off x="6141075" y="1346778"/>
            <a:ext cx="5886801" cy="64633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lt-LT" dirty="0">
                <a:latin typeface="Gordita" panose="020B0604020202020204"/>
              </a:rPr>
              <a:t>Šiaulių klientų aptarnavimo departamento aptarnaujamoje teritorijoje įdarbinti/įsidarbino 41 asmuo  </a:t>
            </a:r>
            <a:endParaRPr lang="lt-LT" dirty="0"/>
          </a:p>
        </p:txBody>
      </p:sp>
      <p:sp>
        <p:nvSpPr>
          <p:cNvPr id="12" name="TextBox 11"/>
          <p:cNvSpPr txBox="1"/>
          <p:nvPr/>
        </p:nvSpPr>
        <p:spPr>
          <a:xfrm>
            <a:off x="6141074" y="2275493"/>
            <a:ext cx="588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Gordita" panose="020B0604020202020204"/>
              </a:rPr>
              <a:t>Šiaulių mieste bei </a:t>
            </a:r>
            <a:r>
              <a:rPr lang="lt-LT" dirty="0" smtClean="0">
                <a:latin typeface="Gordita" panose="020B0604020202020204"/>
              </a:rPr>
              <a:t>rajone </a:t>
            </a:r>
            <a:r>
              <a:rPr lang="lt-LT" dirty="0">
                <a:latin typeface="Gordita" panose="020B0604020202020204"/>
              </a:rPr>
              <a:t>jau </a:t>
            </a:r>
            <a:r>
              <a:rPr lang="lt-LT" dirty="0" smtClean="0">
                <a:latin typeface="Gordita" panose="020B0604020202020204"/>
              </a:rPr>
              <a:t>įsidarbino/įdarbinti 30 asmenų </a:t>
            </a:r>
            <a:endParaRPr lang="lt-LT" dirty="0">
              <a:latin typeface="Gordita" panose="020B0604020202020204"/>
            </a:endParaRPr>
          </a:p>
        </p:txBody>
      </p:sp>
      <p:graphicFrame>
        <p:nvGraphicFramePr>
          <p:cNvPr id="13" name="Lentelė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72556"/>
              </p:ext>
            </p:extLst>
          </p:nvPr>
        </p:nvGraphicFramePr>
        <p:xfrm>
          <a:off x="6291617" y="2910002"/>
          <a:ext cx="5459104" cy="3040380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243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52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u="none" strike="noStrike" dirty="0">
                          <a:effectLst/>
                          <a:latin typeface="Gordita" panose="020B0604020202020204"/>
                        </a:rPr>
                        <a:t>Profesija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Gordita" panose="020B0604020202020204"/>
                        </a:rPr>
                        <a:t>Skaičius</a:t>
                      </a:r>
                      <a:r>
                        <a:rPr lang="lt-LT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Gordita" panose="020B0604020202020204"/>
                        </a:rPr>
                        <a:t> </a:t>
                      </a:r>
                      <a:r>
                        <a:rPr lang="lt-LT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Gordita" panose="020B0604020202020204"/>
                        </a:rPr>
                        <a:t>*</a:t>
                      </a:r>
                      <a:endParaRPr lang="lt-LT" sz="1600" b="0" i="0" u="none" strike="noStrike" dirty="0">
                        <a:solidFill>
                          <a:schemeClr val="bg1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Mokytojai,</a:t>
                      </a:r>
                      <a:r>
                        <a:rPr lang="lt-L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 mokytojų padėjėjai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7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Siuvėjai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Operatoriai gamybos įmonėje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3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Pagalbiniai darbininkai maitinimo įmonėse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Virėjai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Indų plovėjas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4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Logistikos</a:t>
                      </a:r>
                      <a:r>
                        <a:rPr lang="lt-L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 specialistai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IT specialistai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2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Pardavėjas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Mezgėjas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Dizaineris</a:t>
                      </a:r>
                      <a:r>
                        <a:rPr lang="lt-LT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 maketuotojais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ordita" panose="020B0604020202020204"/>
                        </a:rPr>
                        <a:t>1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Gordita" panose="020B060402020202020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13027" y="6065879"/>
            <a:ext cx="5537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>
                <a:latin typeface="Gordita" panose="020B0604020202020204"/>
              </a:rPr>
              <a:t>*Preliminarūs duomenys</a:t>
            </a:r>
            <a:endParaRPr lang="lt-LT" sz="1400" dirty="0">
              <a:latin typeface="Gordit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27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8480889" cy="801314"/>
          </a:xfrm>
        </p:spPr>
        <p:txBody>
          <a:bodyPr>
            <a:normAutofit fontScale="90000"/>
          </a:bodyPr>
          <a:lstStyle/>
          <a:p>
            <a:r>
              <a:rPr lang="lt-L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Užimtumo tarnybos paslaugos darbdaviams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67230-9805-4EA6-AD19-7FA52040CB10}"/>
              </a:ext>
            </a:extLst>
          </p:cNvPr>
          <p:cNvSpPr txBox="1"/>
          <p:nvPr/>
        </p:nvSpPr>
        <p:spPr>
          <a:xfrm>
            <a:off x="291830" y="1540526"/>
            <a:ext cx="116226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latin typeface="Gordita" panose="020B0604020202020204"/>
              </a:rPr>
              <a:t>REMIAMAS </a:t>
            </a:r>
            <a:r>
              <a:rPr lang="lt-LT" sz="2000" b="1" dirty="0" smtClean="0">
                <a:latin typeface="Gordita" panose="020B0604020202020204"/>
              </a:rPr>
              <a:t>ĮDARBINIMAS: </a:t>
            </a:r>
            <a:r>
              <a:rPr lang="lt-LT" sz="2000" b="1" dirty="0">
                <a:latin typeface="Gordita" panose="020B0604020202020204"/>
              </a:rPr>
              <a:t/>
            </a:r>
            <a:br>
              <a:rPr lang="lt-LT" sz="2000" b="1" dirty="0">
                <a:latin typeface="Gordita" panose="020B0604020202020204"/>
              </a:rPr>
            </a:br>
            <a:endParaRPr lang="lt-LT" sz="2000" b="1" dirty="0" smtClean="0">
              <a:latin typeface="Gordit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 smtClean="0">
                <a:latin typeface="Gordita" panose="020B0604020202020204"/>
              </a:rPr>
              <a:t>Tikslas</a:t>
            </a:r>
            <a:r>
              <a:rPr lang="lt-LT" sz="2000" dirty="0" smtClean="0">
                <a:latin typeface="Gordita" panose="020B0604020202020204"/>
              </a:rPr>
              <a:t> </a:t>
            </a:r>
            <a:r>
              <a:rPr lang="lt-LT" sz="2000" dirty="0">
                <a:latin typeface="Gordita" panose="020B0604020202020204"/>
              </a:rPr>
              <a:t>–  paremti darbdavius, </a:t>
            </a:r>
            <a:r>
              <a:rPr lang="lt-LT" sz="2000" b="1" u="sng" dirty="0">
                <a:latin typeface="Gordita" panose="020B0604020202020204"/>
              </a:rPr>
              <a:t>įdarbinusius Užimtumo tarnyboje registruotus bedarbius</a:t>
            </a:r>
            <a:r>
              <a:rPr lang="lt-LT" sz="2000" dirty="0">
                <a:latin typeface="Gordita" panose="020B0604020202020204"/>
              </a:rPr>
              <a:t>, turinčius papildomo rėmimo </a:t>
            </a:r>
            <a:r>
              <a:rPr lang="lt-LT" sz="2000" dirty="0" smtClean="0">
                <a:latin typeface="Gordita" panose="020B0604020202020204"/>
              </a:rPr>
              <a:t>požymius;</a:t>
            </a:r>
            <a:endParaRPr lang="lt-LT" sz="2000" dirty="0">
              <a:latin typeface="Gordita" panose="020B0604020202020204"/>
            </a:endParaRPr>
          </a:p>
          <a:p>
            <a:endParaRPr lang="lt-LT" sz="1000" dirty="0">
              <a:latin typeface="Gordit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Gordita" panose="020B0604020202020204"/>
              </a:rPr>
              <a:t>Bedarbių grupės</a:t>
            </a:r>
            <a:r>
              <a:rPr lang="lt-LT" sz="2000" dirty="0">
                <a:latin typeface="Gordita" panose="020B0604020202020204"/>
              </a:rPr>
              <a:t>: jaunuoliai iki 29 metų; vaiko motina (tėvas), auginantys vaiką iki 8 metų amžiaus; vyresni nei 45 metų asmenys</a:t>
            </a:r>
            <a:r>
              <a:rPr lang="lt-LT" sz="2000" dirty="0" smtClean="0">
                <a:latin typeface="Gordita" panose="020B0604020202020204"/>
              </a:rPr>
              <a:t>; </a:t>
            </a:r>
            <a:r>
              <a:rPr lang="lt-LT" sz="2000" dirty="0">
                <a:latin typeface="Gordita" panose="020B0604020202020204"/>
              </a:rPr>
              <a:t>nekvalifikuoti asmenys; neįgalieji 0 - 55 proc. darbingumo lygio;  grįžę iš laisvės atėmimo vietų asmenys; </a:t>
            </a:r>
            <a:r>
              <a:rPr lang="lt-LT" sz="2000" b="1" dirty="0">
                <a:latin typeface="Gordita" panose="020B0604020202020204"/>
              </a:rPr>
              <a:t>asmenys, kuriems suteiktas pabėgėlio statusas arba suteikta papildoma ar laikinoji </a:t>
            </a:r>
            <a:r>
              <a:rPr lang="lt-LT" sz="2000" b="1" dirty="0" smtClean="0">
                <a:latin typeface="Gordita" panose="020B0604020202020204"/>
              </a:rPr>
              <a:t>apsauga</a:t>
            </a:r>
            <a:r>
              <a:rPr lang="lt-LT" sz="2000" dirty="0" smtClean="0">
                <a:latin typeface="Gordita" panose="020B0604020202020204"/>
              </a:rPr>
              <a:t>;</a:t>
            </a:r>
            <a:endParaRPr lang="lt-LT" sz="2000" dirty="0">
              <a:latin typeface="Gordita" panose="020B0604020202020204"/>
            </a:endParaRPr>
          </a:p>
          <a:p>
            <a:endParaRPr lang="lt-LT" sz="1000" dirty="0">
              <a:latin typeface="Gordit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Gordita" panose="020B0604020202020204"/>
              </a:rPr>
              <a:t>Subsidijos dydis </a:t>
            </a:r>
            <a:r>
              <a:rPr lang="lt-LT" sz="2000" dirty="0">
                <a:latin typeface="Gordita" panose="020B0604020202020204"/>
              </a:rPr>
              <a:t>– 50 proc. asmeniui </a:t>
            </a:r>
            <a:r>
              <a:rPr lang="lt-LT" sz="2000" dirty="0" smtClean="0">
                <a:latin typeface="Gordita" panose="020B0604020202020204"/>
              </a:rPr>
              <a:t>priskaičiuotų </a:t>
            </a:r>
            <a:r>
              <a:rPr lang="lt-LT" sz="2000" dirty="0">
                <a:latin typeface="Gordita" panose="020B0604020202020204"/>
              </a:rPr>
              <a:t>draudžiamųjų pajamų, bet nedaugiau kaip 1,5 MMA</a:t>
            </a:r>
            <a:r>
              <a:rPr lang="lt-LT" sz="2000" dirty="0" smtClean="0">
                <a:latin typeface="Gordita" panose="020B0604020202020204"/>
              </a:rPr>
              <a:t>;</a:t>
            </a:r>
          </a:p>
          <a:p>
            <a:endParaRPr lang="lt-LT" sz="1000" dirty="0">
              <a:latin typeface="Gordita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Gordita" panose="020B0604020202020204"/>
              </a:rPr>
              <a:t>Subsidijos mokėjimo trukmė </a:t>
            </a:r>
            <a:r>
              <a:rPr lang="lt-LT" sz="2000" dirty="0" smtClean="0">
                <a:latin typeface="Gordita" panose="020B0604020202020204"/>
              </a:rPr>
              <a:t>– iki </a:t>
            </a:r>
            <a:r>
              <a:rPr lang="lt-LT" sz="2000" dirty="0">
                <a:latin typeface="Gordita" panose="020B0604020202020204"/>
              </a:rPr>
              <a:t>6 mėn.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291830" y="6040559"/>
            <a:ext cx="878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u="sng" dirty="0">
                <a:latin typeface="Gordita" panose="020B0604020202020204"/>
              </a:rPr>
              <a:t>P.S. Finansavimo sutartis sudaroma iki asmens įdarbinimo dienos.</a:t>
            </a:r>
            <a:endParaRPr lang="lt-LT" u="sng" dirty="0"/>
          </a:p>
        </p:txBody>
      </p:sp>
    </p:spTree>
    <p:extLst>
      <p:ext uri="{BB962C8B-B14F-4D97-AF65-F5344CB8AC3E}">
        <p14:creationId xmlns:p14="http://schemas.microsoft.com/office/powerpoint/2010/main" val="940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102" y="317962"/>
            <a:ext cx="9231516" cy="801314"/>
          </a:xfrm>
        </p:spPr>
        <p:txBody>
          <a:bodyPr>
            <a:normAutofit/>
          </a:bodyPr>
          <a:lstStyle/>
          <a:p>
            <a:r>
              <a:rPr lang="lt-LT" sz="3200" dirty="0">
                <a:latin typeface="Gordita" panose="020B0604020202020204" charset="-70"/>
                <a:cs typeface="Gordita" panose="020B0604020202020204" charset="-70"/>
              </a:rPr>
              <a:t>Užimtumo tarnybos paslaugos darbdaviams</a:t>
            </a:r>
            <a:endParaRPr lang="en-US" sz="3200" dirty="0">
              <a:latin typeface="Gordita" panose="020B0604020202020204" charset="-70"/>
              <a:cs typeface="Gordita" panose="020B0604020202020204" charset="-7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=""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190851"/>
            <a:ext cx="10730812" cy="89861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567230-9805-4EA6-AD19-7FA52040CB10}"/>
              </a:ext>
            </a:extLst>
          </p:cNvPr>
          <p:cNvSpPr txBox="1"/>
          <p:nvPr/>
        </p:nvSpPr>
        <p:spPr>
          <a:xfrm>
            <a:off x="205218" y="1617759"/>
            <a:ext cx="11744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latin typeface="Gordita" panose="020B0604020202020204"/>
              </a:rPr>
              <a:t>REMIAMAS ĮDARBINIMAS </a:t>
            </a:r>
            <a:r>
              <a:rPr lang="lt-LT" sz="2400" dirty="0">
                <a:latin typeface="Gordita" panose="020B0604020202020204"/>
              </a:rPr>
              <a:t/>
            </a:r>
            <a:br>
              <a:rPr lang="lt-LT" sz="2400" dirty="0">
                <a:latin typeface="Gordita" panose="020B0604020202020204"/>
              </a:rPr>
            </a:br>
            <a:endParaRPr lang="lt-LT" sz="2400" dirty="0">
              <a:latin typeface="Gordita" panose="020B0604020202020204"/>
            </a:endParaRPr>
          </a:p>
          <a:p>
            <a:r>
              <a:rPr lang="lt-LT" sz="2000" b="1" dirty="0">
                <a:latin typeface="Gordita" panose="020B0604020202020204"/>
              </a:rPr>
              <a:t>TEISĖS AKTUOSE NUMATYTI REIKALAVIMAI DARBDAVIAMS</a:t>
            </a:r>
            <a:r>
              <a:rPr lang="lt-LT" sz="2000" b="1" dirty="0" smtClean="0">
                <a:latin typeface="Gordita" panose="020B0604020202020204"/>
              </a:rPr>
              <a:t>:</a:t>
            </a:r>
          </a:p>
          <a:p>
            <a:endParaRPr lang="lt-LT" sz="1000" b="1" dirty="0">
              <a:latin typeface="Gordita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>
                <a:latin typeface="Gordita" panose="020B0604020202020204"/>
              </a:rPr>
              <a:t>Neturėti neatidėtų įsiskolinimų SODRAI bei Valstybinei Mokesčių </a:t>
            </a:r>
            <a:r>
              <a:rPr lang="lt-LT" sz="2400" dirty="0" smtClean="0">
                <a:latin typeface="Gordita" panose="020B0604020202020204"/>
              </a:rPr>
              <a:t>inspekcijai;</a:t>
            </a:r>
          </a:p>
          <a:p>
            <a:endParaRPr lang="lt-LT" sz="1000" dirty="0">
              <a:latin typeface="Gordita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>
                <a:latin typeface="Gordita" panose="020B0604020202020204"/>
              </a:rPr>
              <a:t>Kuriems nėra iškelta bankroto byla, kurie nėra </a:t>
            </a:r>
            <a:r>
              <a:rPr lang="lt-LT" sz="2400" dirty="0" smtClean="0">
                <a:latin typeface="Gordita" panose="020B0604020202020204"/>
              </a:rPr>
              <a:t>likviduojami;</a:t>
            </a:r>
          </a:p>
          <a:p>
            <a:endParaRPr lang="lt-LT" sz="1000" dirty="0">
              <a:latin typeface="Gordita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>
                <a:latin typeface="Gordita" panose="020B0604020202020204"/>
              </a:rPr>
              <a:t>Kurių teisinė forma nėra biudžetinė </a:t>
            </a:r>
            <a:r>
              <a:rPr lang="lt-LT" sz="2400" dirty="0" smtClean="0">
                <a:latin typeface="Gordita" panose="020B0604020202020204"/>
              </a:rPr>
              <a:t>įstaiga;</a:t>
            </a:r>
          </a:p>
          <a:p>
            <a:endParaRPr lang="lt-LT" sz="1000" dirty="0">
              <a:latin typeface="Gordita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>
                <a:latin typeface="Gordita" panose="020B0604020202020204"/>
              </a:rPr>
              <a:t>Kurie  neturi neįvykdytų teisės aktuose </a:t>
            </a:r>
            <a:r>
              <a:rPr lang="lt-LT" sz="2400" dirty="0" smtClean="0">
                <a:latin typeface="Gordita" panose="020B0604020202020204"/>
              </a:rPr>
              <a:t>nuodytų </a:t>
            </a:r>
            <a:r>
              <a:rPr lang="lt-LT" sz="2400" dirty="0">
                <a:latin typeface="Gordita" panose="020B0604020202020204"/>
              </a:rPr>
              <a:t>įsipareigojimų Užimtumo </a:t>
            </a:r>
            <a:r>
              <a:rPr lang="lt-LT" sz="2400" dirty="0" smtClean="0">
                <a:latin typeface="Gordita" panose="020B0604020202020204"/>
              </a:rPr>
              <a:t>tarnybai</a:t>
            </a:r>
            <a:r>
              <a:rPr lang="lt-LT" sz="2400" dirty="0">
                <a:latin typeface="Gordita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29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om with a table and chairs&#10;&#10;Description automatically generated with low confidence">
            <a:extLst>
              <a:ext uri="{FF2B5EF4-FFF2-40B4-BE49-F238E27FC236}">
                <a16:creationId xmlns="" xmlns:a16="http://schemas.microsoft.com/office/drawing/2014/main" id="{0A800B67-87C1-AD46-9910-48C6D511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50" y="0"/>
            <a:ext cx="12287250" cy="8652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2AAAC9-77AB-BA49-91FC-8E8D71AA2401}"/>
              </a:ext>
            </a:extLst>
          </p:cNvPr>
          <p:cNvSpPr/>
          <p:nvPr/>
        </p:nvSpPr>
        <p:spPr>
          <a:xfrm>
            <a:off x="-95250" y="0"/>
            <a:ext cx="1228725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Google Shape;128;p24">
            <a:extLst>
              <a:ext uri="{FF2B5EF4-FFF2-40B4-BE49-F238E27FC236}">
                <a16:creationId xmlns="" xmlns:a16="http://schemas.microsoft.com/office/drawing/2014/main" id="{08981EAF-51E4-B84B-902F-4D899F897225}"/>
              </a:ext>
            </a:extLst>
          </p:cNvPr>
          <p:cNvSpPr/>
          <p:nvPr/>
        </p:nvSpPr>
        <p:spPr>
          <a:xfrm>
            <a:off x="3833598" y="3029586"/>
            <a:ext cx="8585419" cy="117557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57;p28">
            <a:extLst>
              <a:ext uri="{FF2B5EF4-FFF2-40B4-BE49-F238E27FC236}">
                <a16:creationId xmlns="" xmlns:a16="http://schemas.microsoft.com/office/drawing/2014/main" id="{FA7831EA-3352-E84C-B083-615159BFCC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1584" y="3218688"/>
            <a:ext cx="11175716" cy="79942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lt-LT" dirty="0">
                <a:solidFill>
                  <a:srgbClr val="49484A"/>
                </a:solidFill>
                <a:latin typeface="Gordita Medium" pitchFamily="2" charset="77"/>
                <a:cs typeface="Gordita Medium" pitchFamily="2" charset="77"/>
              </a:rPr>
              <a:t>AČIŪ UŽ DĖMESĮ</a:t>
            </a:r>
            <a:endParaRPr dirty="0">
              <a:solidFill>
                <a:srgbClr val="49484A"/>
              </a:solidFill>
              <a:latin typeface="Gordita Medium" pitchFamily="2" charset="77"/>
              <a:cs typeface="Gordit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81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2E34EA07638D64DAB992D941894DA72" ma:contentTypeVersion="10" ma:contentTypeDescription="Kurkite naują dokumentą." ma:contentTypeScope="" ma:versionID="f871aa2d991fe7f3352b1c16de1a7bec">
  <xsd:schema xmlns:xsd="http://www.w3.org/2001/XMLSchema" xmlns:xs="http://www.w3.org/2001/XMLSchema" xmlns:p="http://schemas.microsoft.com/office/2006/metadata/properties" xmlns:ns1="http://schemas.microsoft.com/sharepoint/v3" xmlns:ns2="1f8f5d17-e9d1-49ce-9e28-72811dedc130" targetNamespace="http://schemas.microsoft.com/office/2006/metadata/properties" ma:root="true" ma:fieldsID="e8845f4390a1d4321f529bbb17bb0bb8" ns1:_="" ns2:_="">
    <xsd:import namespace="http://schemas.microsoft.com/sharepoint/v3"/>
    <xsd:import namespace="1f8f5d17-e9d1-49ce-9e28-72811dedc1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Bendrosios atitikties strategijos ypatybė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Bendrosios atitikties strategijos UI veiksmas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f5d17-e9d1-49ce-9e28-72811dedc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5B8F0-B8CD-4464-8FAA-B852C430580B}">
  <ds:schemaRefs>
    <ds:schemaRef ds:uri="http://schemas.microsoft.com/office/2006/documentManagement/types"/>
    <ds:schemaRef ds:uri="1f8f5d17-e9d1-49ce-9e28-72811dedc130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9A317D-9C8D-4102-B0A1-EC80E16D6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57A80-EF2D-4005-93F1-E2658E558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8f5d17-e9d1-49ce-9e28-72811dedc1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711</Words>
  <Application>Microsoft Office PowerPoint</Application>
  <PresentationFormat>Plačiaekranė</PresentationFormat>
  <Paragraphs>231</Paragraphs>
  <Slides>9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Gordita</vt:lpstr>
      <vt:lpstr>Gordita Medium</vt:lpstr>
      <vt:lpstr>Times New Roman</vt:lpstr>
      <vt:lpstr>Office Theme</vt:lpstr>
      <vt:lpstr>„PowerPoint“ pateiktis</vt:lpstr>
      <vt:lpstr>Registruotas nedarbas 2022/03/01</vt:lpstr>
      <vt:lpstr>Bendra statistinė informacija 2022/03/24</vt:lpstr>
      <vt:lpstr>Užimtumo tarnyboje registruoto ukrainiečio portretas</vt:lpstr>
      <vt:lpstr>Laisvos darbo vietos 2022/03/24  </vt:lpstr>
      <vt:lpstr>Išduoti pasiūlymai įsidarbinti/jau dirbantys 2022/03/24 </vt:lpstr>
      <vt:lpstr>Užimtumo tarnybos paslaugos darbdaviams</vt:lpstr>
      <vt:lpstr>Užimtumo tarnybos paslaugos darbdaviams</vt:lpstr>
      <vt:lpstr>AČIŪ UŽ DĖMESĮ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Klaudija Klusaitė</dc:creator>
  <cp:lastModifiedBy>Mano</cp:lastModifiedBy>
  <cp:revision>59</cp:revision>
  <dcterms:created xsi:type="dcterms:W3CDTF">2021-05-04T09:05:00Z</dcterms:created>
  <dcterms:modified xsi:type="dcterms:W3CDTF">2022-03-25T09:43:10Z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0x01010042E34EA07638D64DAB992D941894DA72</vt:lpwstr>
  </property>
</Properties>
</file>